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63" r:id="rId3"/>
    <p:sldId id="269" r:id="rId4"/>
    <p:sldId id="286" r:id="rId5"/>
    <p:sldId id="287" r:id="rId6"/>
    <p:sldId id="288" r:id="rId7"/>
    <p:sldId id="331" r:id="rId8"/>
    <p:sldId id="332" r:id="rId9"/>
    <p:sldId id="268" r:id="rId10"/>
    <p:sldId id="289" r:id="rId11"/>
    <p:sldId id="290" r:id="rId12"/>
    <p:sldId id="291" r:id="rId13"/>
    <p:sldId id="333" r:id="rId14"/>
    <p:sldId id="267" r:id="rId15"/>
    <p:sldId id="292" r:id="rId16"/>
    <p:sldId id="334" r:id="rId17"/>
    <p:sldId id="335" r:id="rId18"/>
    <p:sldId id="262" r:id="rId19"/>
    <p:sldId id="272" r:id="rId20"/>
    <p:sldId id="295" r:id="rId21"/>
    <p:sldId id="336" r:id="rId22"/>
    <p:sldId id="337" r:id="rId23"/>
    <p:sldId id="271" r:id="rId24"/>
    <p:sldId id="296" r:id="rId25"/>
    <p:sldId id="338" r:id="rId26"/>
    <p:sldId id="270" r:id="rId27"/>
    <p:sldId id="297" r:id="rId28"/>
    <p:sldId id="298" r:id="rId29"/>
    <p:sldId id="339" r:id="rId30"/>
    <p:sldId id="340" r:id="rId31"/>
    <p:sldId id="261" r:id="rId32"/>
    <p:sldId id="275" r:id="rId33"/>
    <p:sldId id="299" r:id="rId34"/>
    <p:sldId id="300" r:id="rId35"/>
    <p:sldId id="301" r:id="rId36"/>
    <p:sldId id="341" r:id="rId37"/>
    <p:sldId id="274" r:id="rId38"/>
    <p:sldId id="302" r:id="rId39"/>
    <p:sldId id="303" r:id="rId40"/>
    <p:sldId id="304" r:id="rId41"/>
    <p:sldId id="342" r:id="rId42"/>
    <p:sldId id="273" r:id="rId43"/>
    <p:sldId id="305" r:id="rId44"/>
    <p:sldId id="306" r:id="rId45"/>
    <p:sldId id="307" r:id="rId46"/>
    <p:sldId id="343" r:id="rId47"/>
    <p:sldId id="260" r:id="rId48"/>
    <p:sldId id="282" r:id="rId49"/>
    <p:sldId id="317" r:id="rId50"/>
    <p:sldId id="318" r:id="rId51"/>
    <p:sldId id="281" r:id="rId52"/>
    <p:sldId id="319" r:id="rId53"/>
    <p:sldId id="280" r:id="rId54"/>
    <p:sldId id="320" r:id="rId55"/>
    <p:sldId id="321" r:id="rId56"/>
    <p:sldId id="266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84682" autoAdjust="0"/>
  </p:normalViewPr>
  <p:slideViewPr>
    <p:cSldViewPr snapToGrid="0">
      <p:cViewPr varScale="1">
        <p:scale>
          <a:sx n="63" d="100"/>
          <a:sy n="63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0A941-4A45-4B3A-BE87-06DC53824BA5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D82EC-ECF2-4E8B-B437-4C43E50406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1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/>
              <a:t>ImageSwitcherActivity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altLang="zh-CN"/>
              <a:t>AppCompatActivity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OnTouchListener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OnItemClickListener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GestureCallback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ImageSwitcher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声明一个图像切换器对象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Gallery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声明一个画廊视图对象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画廊需要的图片资源编号数组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int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 </a:t>
            </a:r>
            <a:r>
              <a:rPr lang="en-US" altLang="zh-CN"/>
              <a:t>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scene1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scene2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scene3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scene4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scene5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R.drawable.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scene6}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altLang="zh-CN"/>
              <a:t>GestureDetector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mGesture;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声明一个手势检测器对象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Bundle 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altLang="zh-CN"/>
              <a:t>.onCreate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setContentView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R.layout.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activity_image_switcher)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initImageSwitcher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初始化图像切换器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initGallery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初始化画廊视图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初始化图像切换器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void initImageSwitcher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从布局文件中获取名叫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的图像切换器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设置图像切换器的视图工厂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.setFactory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ViewFactoryImpl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给图像切换器设置图片的资源编号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.setImageResource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创建一个手势监听器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GestureTask gestureListener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GestureTask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创建一个手势检测器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mGesture </a:t>
            </a:r>
            <a:r>
              <a:rPr lang="en-US" altLang="zh-CN"/>
              <a:t>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GestureDetector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gestureListener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设置手势监听器的手势回调对象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gestureListener.setGestureCallback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给图像切换器设置触摸监听器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.setOnTouchListener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初始化画廊视图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void initGallery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dip_pad = Utils.</a:t>
            </a:r>
            <a:r>
              <a:rPr lang="en-US" altLang="zh-CN" i="1">
                <a:effectLst/>
              </a:rPr>
              <a:t>dip2px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20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从布局文件中获取名叫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的画廊视图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gl_switcher</a:t>
            </a:r>
            <a:r>
              <a:rPr lang="en-US" altLang="zh-CN"/>
              <a:t>.setPadding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en-US" altLang="zh-CN"/>
              <a:t>dip_pad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</a:t>
            </a:r>
            <a:r>
              <a:rPr lang="en-US" altLang="zh-CN"/>
              <a:t>dip_pad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设置画廊视图各单项之间的空白距离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.setSpacing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dip_pad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设置画廊视图未选中部分的透明度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.setUnselectedAlpha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0.5f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给画廊视图设置画廊适配器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.setAdapter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GalleryAdapter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mImageRes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给画廊视图设置单项点击监听器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.setOnItemClickListener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onItemClick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AdapterView&lt;?&gt; parent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View view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 </a:t>
            </a:r>
            <a:r>
              <a:rPr lang="en-US" altLang="zh-CN"/>
              <a:t>position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 </a:t>
            </a:r>
            <a:r>
              <a:rPr lang="en-US" altLang="zh-CN"/>
              <a:t>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给图像切换器设置淡入动画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.setInAnimation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fade_in))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给图像切换器设置淡出动画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.setOutAnimation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fade_out))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给图像切换器设置图片的资源编号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.setImageResource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/>
              <a:t>position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定义一个视图工厂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/>
              <a:t>ViewFactoryImpl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 </a:t>
            </a:r>
            <a:r>
              <a:rPr lang="en-US" altLang="zh-CN"/>
              <a:t>ViewFactory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在补足视图时触发。图像切换器允许动态添加新视图，就要通过视图工厂生成新视图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altLang="zh-CN"/>
              <a:t>View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创建一个新的图像视图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ImageView iv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ImageView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ImageSwitcherActivity.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iv.setBackgroundColor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Color.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iv.setScaleType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ScaleType.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FIT_XY)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iv.setLayoutParams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ImageSwitcher.LayoutParams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zh-CN"/>
              <a:t>LayoutParams.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LayoutParams.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return </a:t>
            </a:r>
            <a:r>
              <a:rPr lang="en-US" altLang="zh-CN"/>
              <a:t>iv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在发生触摸事件时触发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boolean onTouch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View v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MotionEvent event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由手势检测器接管触摸事件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mGesture</a:t>
            </a:r>
            <a:r>
              <a:rPr lang="en-US" altLang="zh-CN"/>
              <a:t>.onTouchEvent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event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return true;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在切换到下一页时触发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gotoNext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给图像切换器设置向左淡入动画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.setInAnimation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push_left_in))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给图像切换器设置向左淡出动画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.setOutAnimation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push_left_out))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计算画廊视图段的下一项编号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next_pos 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.getSelectedItemId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+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next_pos &gt;=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/>
              <a:t>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next_pos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给图像切换器设置图片的资源编号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.setImageResource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/>
              <a:t>next_pos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设置画廊视图的选中项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.setSelection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next_pos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在切换到上一页时触发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gotoPre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给图像切换器设置向右淡入动画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.setInAnimation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push_right_in))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给图像切换器设置向右淡出动画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.setOutAnimation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AnimationUtils.</a:t>
            </a:r>
            <a:r>
              <a:rPr lang="en-US" altLang="zh-CN" i="1">
                <a:effectLst/>
              </a:rPr>
              <a:t>loadAnimation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R.anim.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push_right_out))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计算画廊视图的上一项编号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pre_pos 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.getSelectedItemId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-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pre_pos &lt;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pre_pos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/>
              <a:t>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</a:t>
            </a:r>
            <a:r>
              <a:rPr lang="en-US" altLang="zh-CN"/>
              <a:t>-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给图像切换器设置图片的资源编号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is_switcher</a:t>
            </a:r>
            <a:r>
              <a:rPr lang="en-US" altLang="zh-CN"/>
              <a:t>.setImageResource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mImageRes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/>
              <a:t>pre_pos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设置画廊视图的选中项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gl_switcher</a:t>
            </a:r>
            <a:r>
              <a:rPr lang="en-US" altLang="zh-CN"/>
              <a:t>.setSelection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pre_pos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01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/>
              <a:t>RingtoneActivity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altLang="zh-CN"/>
              <a:t>AppCompatActivity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TextView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tv_volume;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altLang="zh-CN"/>
              <a:t>Ringtone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声明一个铃声对象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int RING_TYPE </a:t>
            </a:r>
            <a:r>
              <a:rPr lang="en-US" altLang="zh-CN"/>
              <a:t>= AudioManager.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STREAM_RING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音频流的铃声类型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Bundle 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altLang="zh-CN"/>
              <a:t>.onCreate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setContentView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R.layout.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activity_ringtone)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tv_volume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tv_volume)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initVolumeInfo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初始化音量信息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initRingSpinner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生成本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自带的铃音文件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res/raw/ring.ogg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uriArray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uriArray</a:t>
            </a:r>
            <a:r>
              <a:rPr lang="en-US" altLang="zh-CN"/>
              <a:t>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 </a:t>
            </a:r>
            <a:r>
              <a:rPr lang="en-US" altLang="zh-CN"/>
              <a:t>-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altLang="zh-CN"/>
              <a:t>= Uri.</a:t>
            </a:r>
            <a:r>
              <a:rPr lang="en-US" altLang="zh-CN" i="1">
                <a:effectLst/>
              </a:rPr>
              <a:t>parse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"android.resource://" </a:t>
            </a:r>
            <a:r>
              <a:rPr lang="en-US" altLang="zh-CN"/>
              <a:t>+ getPackageName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+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"/" </a:t>
            </a:r>
            <a:r>
              <a:rPr lang="en-US" altLang="zh-CN"/>
              <a:t>+ R.raw.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初始化音量信息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void initVolumeInfo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从系统服务中获取音频管理器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AudioManager audio 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AudioManager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altLang="zh-CN"/>
              <a:t>getSystemService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Context.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AUDIO_SERVICE)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获取铃声的最大音量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maxVolume = audio.getStreamMaxVolume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RING_TYPE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获取铃声的当前音量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nowVolume = audio.getStreamVolume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RING_TYPE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String desc = String.</a:t>
            </a:r>
            <a:r>
              <a:rPr lang="en-US" altLang="zh-CN" i="1">
                <a:effectLst/>
              </a:rPr>
              <a:t>format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当前铃声音量为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，最大音量为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，请先将铃声音量调至最大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/>
              <a:t>nowVolume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maxVolume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tv_volume</a:t>
            </a:r>
            <a:r>
              <a:rPr lang="en-US" altLang="zh-CN"/>
              <a:t>.setText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desc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初始化铃声下拉框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void initRingSpinner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ArrayAdapter&lt;String&gt; ringAdapter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ArrayAdapter&lt;String&gt;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/>
              <a:t>R.layout.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item_select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ringArray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Spinner sp_ring 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sp_ring)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sp_ring.setPrompt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请选择要播放的铃音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sp_ring.setAdapter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ringAdapter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sp_ring.setOnItemSelectedListener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RingSelectedListener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sp_ring.setSelection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String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ringArray </a:t>
            </a:r>
            <a:r>
              <a:rPr lang="en-US" altLang="zh-CN"/>
              <a:t>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来电铃音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通知铃音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闹钟铃音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相机快门声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视频录制声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门铃叮咚声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altLang="zh-CN"/>
              <a:t>Uri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uriArray </a:t>
            </a:r>
            <a:r>
              <a:rPr lang="en-US" altLang="zh-CN"/>
              <a:t>=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RingtoneManager.</a:t>
            </a:r>
            <a:r>
              <a:rPr lang="en-US" altLang="zh-CN" i="1">
                <a:effectLst/>
              </a:rPr>
              <a:t>getDefaultUri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RingtoneManager.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TYPE_RINGTONE)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来电铃音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RingtoneManager.</a:t>
            </a:r>
            <a:r>
              <a:rPr lang="en-US" altLang="zh-CN" i="1">
                <a:effectLst/>
              </a:rPr>
              <a:t>getDefaultUri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RingtoneManager.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TYPE_NOTIFICATION)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通知铃音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RingtoneManager.</a:t>
            </a:r>
            <a:r>
              <a:rPr lang="en-US" altLang="zh-CN" i="1">
                <a:effectLst/>
              </a:rPr>
              <a:t>getDefaultUri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RingtoneManager.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TYPE_ALARM)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闹钟铃音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Uri.</a:t>
            </a:r>
            <a:r>
              <a:rPr lang="en-US" altLang="zh-CN" i="1">
                <a:effectLst/>
              </a:rPr>
              <a:t>parse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"file:///system/media/audio/ui/camera_click.ogg"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相机快门声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Uri.</a:t>
            </a:r>
            <a:r>
              <a:rPr lang="en-US" altLang="zh-CN" i="1">
                <a:effectLst/>
              </a:rPr>
              <a:t>parse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"file:///system/media/audio/ui/VideoRecord.ogg"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视频录制声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class </a:t>
            </a:r>
            <a:r>
              <a:rPr lang="en-US" altLang="zh-CN"/>
              <a:t>RingSelectedListener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 </a:t>
            </a:r>
            <a:r>
              <a:rPr lang="en-US" altLang="zh-CN"/>
              <a:t>OnItemSelectedListener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onItemSelected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AdapterView&lt;?&gt; arg0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View arg1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 </a:t>
            </a:r>
            <a:r>
              <a:rPr lang="en-US" altLang="zh-CN"/>
              <a:t>arg2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 </a:t>
            </a:r>
            <a:r>
              <a:rPr lang="en-US" altLang="zh-CN"/>
              <a:t>arg3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 </a:t>
            </a:r>
            <a:r>
              <a:rPr lang="en-US" altLang="zh-CN"/>
              <a:t>!=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停止播放铃声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</a:t>
            </a:r>
            <a:r>
              <a:rPr lang="en-US" altLang="zh-CN"/>
              <a:t>.stop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从铃音文件的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中获取铃声对象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 </a:t>
            </a:r>
            <a:r>
              <a:rPr lang="en-US" altLang="zh-CN"/>
              <a:t>= RingtoneManager.</a:t>
            </a:r>
            <a:r>
              <a:rPr lang="en-US" altLang="zh-CN" i="1">
                <a:effectLst/>
              </a:rPr>
              <a:t>getRingtone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RingtoneActivity.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uriArray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/>
              <a:t>arg2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开始播放铃声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</a:t>
            </a:r>
            <a:r>
              <a:rPr lang="en-US" altLang="zh-CN"/>
              <a:t>.play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onNothingSelected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AdapterView&lt;?&gt; arg0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onStop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altLang="zh-CN"/>
              <a:t>.onStop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停止播放铃声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mRingtone</a:t>
            </a:r>
            <a:r>
              <a:rPr lang="en-US" altLang="zh-CN"/>
              <a:t>.stop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9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android:padding="5dp"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android:id="@+id/tv_volume"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android:id="@+id/btn_play_all"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android:layout_gravity="center_horizontal"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android:layout_marginTop="30dp"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android:text="播放所有ogg音效"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android:layout_marginTop="30dp"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android:orientation="horizontal"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android:id="@+id/btn_play_first"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android:text="播放第一支ogg"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android:id="@+id/btn_play_second"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android:text="播放第二支ogg"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android:id="@+id/btn_play_third"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android:text="播放第三支ogg"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AudioTrackActivity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AppCompatActivity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OnCheckedChangeListener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OnRecordListener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OnPlayListener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final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"AudioTrackActivity"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frequence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8000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音轨的频率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只能取值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CHANNEL_IN_STEREO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或者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CHANNEL_OUT_STEREO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如果取值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CHANNEL_OUT_DEFAULT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，会报错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“getMinBufferSize(): Invalid channel configuration.”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如果取值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CHANNEL_OUT_MONO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，会报错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“java.lang.IllegalArgumentException: Unsupported channel configuration.”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AudioFormat.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CHANNEL_IN_STEREO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音轨的声道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AudioRecord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只能录制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PCM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格式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AudioFormat.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ENCODING_PCM_16BIT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音轨的格式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TextView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CheckBox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录制文件的保存路径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AudioRecordTask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声明一个音轨录制线程对象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AudioPlayTask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声明一个音轨播放线程对象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onCreate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 savedInstanceState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.onCreate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setContentView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R.layout.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activity_audio_track)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tv_audio_record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tv_audio_record)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.setOnCheckedChangeListener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tv_audio_play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tv_audio_play)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.setOnCheckedChangeListener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onCheckedChanged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CompoundButton buttonView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buttonView.getId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开始录制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生成音轨录制的声音文件路径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mRecordPath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MediaUtil.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getRecordFilePath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"RecordAudio"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".pcm"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停止录制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创建一个音轨录制线程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AudioRecordTask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设置音轨录制线程的录制事件监听器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.setOnRecordListener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执行音轨录制线程的事务处理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.execute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frequence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停止录制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开始录制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.getStatus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AsyncTask.Status.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FINISHED)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.cancel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音轨录制线程取消处理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.setEnabled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.setTextColor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BLACK)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buttonView.getId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isChecked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开始播放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暂停播放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创建一个音轨播放线程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AudioPlayTask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设置音轨播放线程的播放事件监听器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.setOnPlayListener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执行音轨播放线程的事务处理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.execute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mRecordPath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frequence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channel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停止播放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开始播放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.getStatus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AsyncTask.Status.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FINISHED)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mPlayTask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.cancel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音轨播放线程取消处理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在录制完成时触发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onRecordFinish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.setChecked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在录制进度更新时触发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onRecordUpdate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duration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tv_audio_record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duration 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秒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在播放完成时触发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onPlayFinish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ck_audio_play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.setChecked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在播放进度更新时触发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onPlayUpdate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duration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tv_audio_play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.setText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duration 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秒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0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-US" altLang="zh-CN"/>
              <a:t>com.example.media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java.util.Map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com.aqi00.lib.dialog.FileSelectFragment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com.aqi00.lib.dialog.FileSelectFragment.FileSelectCallbacks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android.os.Bundle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android.os.Handler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android.support.v7.app.AppCompatActivity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android.util.Log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android.view.View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android.view.View.OnClickListener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android.widget.SeekBar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android.widget.SeekBar.OnSeekBarChangeListener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zh-CN"/>
              <a:t>android.widget.VideoView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/**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Created by ouyangshen on 2017/12/4.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*/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/>
              <a:t>VideoViewActivity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altLang="zh-CN"/>
              <a:t>AppCompatActivity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OnClickListener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FileSelectCallbacks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OnSeekBarChangeListener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static final </a:t>
            </a:r>
            <a:r>
              <a:rPr lang="en-US" altLang="zh-CN"/>
              <a:t>String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</a:t>
            </a:r>
            <a:r>
              <a:rPr lang="en-US" altLang="zh-CN"/>
              <a:t>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"VideoViewActivity";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altLang="zh-CN"/>
              <a:t>VideoView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声明一个视频视图对象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SeekBar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声明一个拖动条对象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Handler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mHandler </a:t>
            </a:r>
            <a:r>
              <a:rPr lang="en-US" altLang="zh-CN"/>
              <a:t>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Handler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声明一个处理器对象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Bundle 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altLang="zh-CN"/>
              <a:t>.onCreate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setContentView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R.layout.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activity_video_view)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btn_open)</a:t>
            </a:r>
            <a:r>
              <a:rPr lang="en-US" altLang="zh-CN"/>
              <a:t>.setOnClickListener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从布局文件中获取名叫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的视频视图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从布局文件中获取名叫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的拖动条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设置拖动条的拖动变更监听器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</a:t>
            </a:r>
            <a:r>
              <a:rPr lang="en-US" altLang="zh-CN"/>
              <a:t>.setOnSeekBarChangeListener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禁用拖动条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</a:t>
            </a:r>
            <a:r>
              <a:rPr lang="en-US" altLang="zh-CN"/>
              <a:t>.setEnabled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onClick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View v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v.getId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== 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btn_open)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String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</a:t>
            </a:r>
            <a:r>
              <a:rPr lang="en-US" altLang="zh-CN"/>
              <a:t>videoExs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String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[]{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"mp4", "3gp", "mkv", "mov", "avi"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打开文件选择对话框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FileSelectFragment.</a:t>
            </a:r>
            <a:r>
              <a:rPr lang="en-US" altLang="zh-CN" i="1">
                <a:effectLst/>
              </a:rPr>
              <a:t>show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videoExs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null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点击文件选择对话框的确定按钮后触发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onConfirmSelect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String absolutePath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String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Map&lt;String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Object&gt; map_param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拼接文件的完整路径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String file_path = absolutePath +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"/" </a:t>
            </a:r>
            <a:r>
              <a:rPr lang="en-US" altLang="zh-CN"/>
              <a:t>+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Log.</a:t>
            </a:r>
            <a:r>
              <a:rPr lang="en-US" altLang="zh-CN" i="1">
                <a:effectLst/>
              </a:rPr>
              <a:t>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"file_path=" </a:t>
            </a:r>
            <a:r>
              <a:rPr lang="en-US" altLang="zh-CN"/>
              <a:t>+ file_path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设置视频视图的视频路径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.setVideoPath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file_path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视频视图请求获得焦点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.requestFocus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视频视图开始播放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.start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启用拖动条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</a:t>
            </a:r>
            <a:r>
              <a:rPr lang="en-US" altLang="zh-CN"/>
              <a:t>.setEnabled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立即启动进度刷新任务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mHandler</a:t>
            </a:r>
            <a:r>
              <a:rPr lang="en-US" altLang="zh-CN"/>
              <a:t>.post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mRefresh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检查文件是否合法时触发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boolean isFileValid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String absolutePath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String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Map&lt;String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Object&gt; map_param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true;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定义一个拖动条的进度刷新任务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US" altLang="zh-CN"/>
              <a:t>Runnable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mRefresh </a:t>
            </a:r>
            <a:r>
              <a:rPr lang="en-US" altLang="zh-CN"/>
              <a:t>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Runnable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void run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通过播放时长与当前位置，计算视频已播放的百分比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progress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</a:t>
            </a:r>
            <a:r>
              <a:rPr lang="en-US" altLang="zh-CN"/>
              <a:t>*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.getCurrentPosition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/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.getDuration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设置拖动条的当前进度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sb_play</a:t>
            </a:r>
            <a:r>
              <a:rPr lang="en-US" altLang="zh-CN"/>
              <a:t>.setProgress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progress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延迟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毫秒后再次启动进度刷新任务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mHandler</a:t>
            </a:r>
            <a:r>
              <a:rPr lang="en-US" altLang="zh-CN"/>
              <a:t>.postDelayed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500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在进度变更时触发。第三个参数为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表示用户拖动，为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表示代码设置进度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onProgressChanged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SeekBar seekBar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 </a:t>
            </a:r>
            <a:r>
              <a:rPr lang="en-US" altLang="zh-CN"/>
              <a:t>progress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boolean </a:t>
            </a:r>
            <a:r>
              <a:rPr lang="en-US" altLang="zh-CN"/>
              <a:t>fromUser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在开始拖动进度时触发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onStartTrackingTouch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SeekBar seekBar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在停止拖动进度时触发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onStopTrackingTouch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SeekBar seekBar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通过进度百分比与播放时长，计算视频当前的播放位置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altLang="zh-CN"/>
              <a:t>pos = seekBar.getProgress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*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.getDuration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/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命令视频视图从指定位置开始播放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vv_play</a:t>
            </a:r>
            <a:r>
              <a:rPr lang="en-US" altLang="zh-CN"/>
              <a:t>.seekTo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pos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14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MediaControllerActivity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AppCompatActivity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OnClickListener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FileSelectCallbacks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final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"MediaControllerActivity"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声明一个用于视频播放的线性视图对象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onCreate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Bundle savedInstanceState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.onCreate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savedInstanceState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setContentView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R.layout.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activity_media_controller)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btn_open)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.setOnClickListener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从布局文件中获取名叫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的线性视图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ll_play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findViewById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ll_play)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View v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v.getId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 R.id.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btn_open)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videoExs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[]{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"mp4"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"3gp"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"mkv"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"mov"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"avi"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打开文件选择对话框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FileSelectFragment.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videoExs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null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点击文件选择对话框的确定按钮后触发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onConfirmSelect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absolutePath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fileName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Map&lt;String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Object&gt; map_param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拼接文件的完整路径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file_path = absolutePath 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fileName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"file_path="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file_path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创建一个视频视图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VideoView vv_content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VideoView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设置视频视图的视频路径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vv_content.setVideoPath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file_path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视频视图请求获得焦点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vv_content.requestFocus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创建一个媒体控制条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MediaController mc_play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MediaController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给媒体控制条设置绑定的主视图（一般是视频视图）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mc_play.setAnchorView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保持屏幕常亮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mc_play.setKeepScreenOn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给视频视图设置相关联的媒体控制条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vv_content.setMediaController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mc_play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把视频视图添加到线性视图上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ll_play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.addView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视频视图开始播放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vv_content.start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检查文件是否合法时触发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isFileValid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absolutePath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fileName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Map&lt;String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Object&gt; map_param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969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-US" altLang="zh-CN"/>
              <a:t>VideoControllerActivity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-US" altLang="zh-CN"/>
              <a:t>AppCompatActivity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OnClickListener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FileSelectCallbacks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static final </a:t>
            </a:r>
            <a:r>
              <a:rPr lang="en-US" altLang="zh-CN"/>
              <a:t>String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</a:t>
            </a:r>
            <a:r>
              <a:rPr lang="en-US" altLang="zh-CN"/>
              <a:t>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"VideoControllerActivity";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-US" altLang="zh-CN"/>
              <a:t>VideoView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vv_content;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声明一个视频视图对象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protected void 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Bundle 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US" altLang="zh-CN"/>
              <a:t>.onCreate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savedInstanceState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setContentView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R.layout.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activity_video_controller)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btn_open)</a:t>
            </a:r>
            <a:r>
              <a:rPr lang="en-US" altLang="zh-CN"/>
              <a:t>.setOnClickListener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从布局文件中获取名叫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的视频视图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 </a:t>
            </a:r>
            <a:r>
              <a:rPr lang="en-US" altLang="zh-CN"/>
              <a:t>= findViewById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onClick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View v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v.getId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/>
              <a:t>== R.id.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btn_open)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String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 </a:t>
            </a:r>
            <a:r>
              <a:rPr lang="en-US" altLang="zh-CN"/>
              <a:t>videoExs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String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[]{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"mp4", "3gp", "mkv", "mov", "avi"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打开文件选择对话框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CN"/>
              <a:t>FileSelectFragment.</a:t>
            </a:r>
            <a:r>
              <a:rPr lang="en-US" altLang="zh-CN" i="1">
                <a:effectLst/>
              </a:rPr>
              <a:t>show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en-US" altLang="zh-CN"/>
              <a:t>videoExs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null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点击文件选择对话框的确定按钮后触发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onConfirmSelect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String absolutePath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String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Map&lt;String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Object&gt; map_param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拼接文件的完整路径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String file_path = absolutePath +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"/" </a:t>
            </a:r>
            <a:r>
              <a:rPr lang="en-US" altLang="zh-CN"/>
              <a:t>+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Log.</a:t>
            </a:r>
            <a:r>
              <a:rPr lang="en-US" altLang="zh-CN" i="1">
                <a:effectLst/>
              </a:rPr>
              <a:t>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"file_path=" </a:t>
            </a:r>
            <a:r>
              <a:rPr lang="en-US" altLang="zh-CN"/>
              <a:t>+ file_path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设置视频视图的视频路径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en-US" altLang="zh-CN"/>
              <a:t>.setVideoPath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file_path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视频视图请求获得焦点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en-US" altLang="zh-CN"/>
              <a:t>.requestFocus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创建一个媒体控制条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MediaController mc_play =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altLang="zh-CN"/>
              <a:t>MediaController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给视频视图设置相关联的媒体控制条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en-US" altLang="zh-CN"/>
              <a:t>.setMediaController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mc_play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给媒体控制条设置相关联的视频视图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/>
              <a:t>mc_play.setMediaPlayer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视频视图开始播放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vv_content</a:t>
            </a:r>
            <a:r>
              <a:rPr lang="en-US" altLang="zh-CN"/>
              <a:t>.start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检查文件是否合法时触发</a:t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boolean isFileValid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/>
              <a:t>String absolutePath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String fileName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Map&lt;String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/>
              <a:t>Object&gt; map_param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true;</a:t>
            </a:r>
            <a:b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altLang="zh-CN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82EC-ECF2-4E8B-B437-4C43E504063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5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58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8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53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8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3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4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75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5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8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F8C19-CE2F-473B-B497-13BDCCD0B751}" type="datetimeFigureOut">
              <a:rPr lang="zh-CN" altLang="en-US" smtClean="0"/>
              <a:t>2019-01-28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University of Electronic Science and Technology of China(2018)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E0DF-7ACA-4F63-8B78-F2B5FB6D355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 descr="a1">
            <a:extLst>
              <a:ext uri="{FF2B5EF4-FFF2-40B4-BE49-F238E27FC236}">
                <a16:creationId xmlns="" xmlns:a16="http://schemas.microsoft.com/office/drawing/2014/main" id="{2325E517-F5BF-4803-ADE3-AD4BB9820F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38600" y="-4763"/>
            <a:ext cx="4040660" cy="78581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 descr="a2">
            <a:extLst>
              <a:ext uri="{FF2B5EF4-FFF2-40B4-BE49-F238E27FC236}">
                <a16:creationId xmlns="" xmlns:a16="http://schemas.microsoft.com/office/drawing/2014/main" id="{8A4A8E1A-E2B0-41FB-9EB8-AC282E6179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79261" y="0"/>
            <a:ext cx="4112740" cy="7858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zh-CN" altLang="en-US"/>
          </a:p>
        </p:txBody>
      </p:sp>
      <p:graphicFrame>
        <p:nvGraphicFramePr>
          <p:cNvPr id="9" name="Object 2">
            <a:extLst>
              <a:ext uri="{FF2B5EF4-FFF2-40B4-BE49-F238E27FC236}">
                <a16:creationId xmlns="" xmlns:a16="http://schemas.microsoft.com/office/drawing/2014/main" id="{59E5E983-66F8-453A-9BC7-281112BA690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89335996"/>
              </p:ext>
            </p:extLst>
          </p:nvPr>
        </p:nvGraphicFramePr>
        <p:xfrm>
          <a:off x="-1" y="0"/>
          <a:ext cx="404066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16" imgW="3048426" imgH="781159" progId="Paint.Picture">
                  <p:embed/>
                </p:oleObj>
              </mc:Choice>
              <mc:Fallback>
                <p:oleObj r:id="rId16" imgW="3048426" imgH="781159" progId="Paint.Picture">
                  <p:embed/>
                  <p:pic>
                    <p:nvPicPr>
                      <p:cNvPr id="9" name="Object 2">
                        <a:extLst>
                          <a:ext uri="{FF2B5EF4-FFF2-40B4-BE49-F238E27FC236}">
                            <a16:creationId xmlns="" xmlns:a16="http://schemas.microsoft.com/office/drawing/2014/main" id="{C959D651-DC7F-4062-BECD-0279BDADAC2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0"/>
                        <a:ext cx="404066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2">
            <a:extLst>
              <a:ext uri="{FF2B5EF4-FFF2-40B4-BE49-F238E27FC236}">
                <a16:creationId xmlns="" xmlns:a16="http://schemas.microsoft.com/office/drawing/2014/main" id="{D92443A0-CD50-4EC3-9DA1-AECD7B235D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794" y="6423025"/>
            <a:ext cx="252412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2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43891" y="702152"/>
            <a:ext cx="9144000" cy="1057708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 smtClean="0"/>
              <a:t>11</a:t>
            </a:r>
            <a:r>
              <a:rPr lang="zh-CN" altLang="en-US" dirty="0" smtClean="0"/>
              <a:t>章 </a:t>
            </a:r>
            <a:r>
              <a:rPr lang="zh-CN" altLang="en-US" dirty="0"/>
              <a:t>多媒体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58670AF-A319-46DE-ACF1-56479D98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619" y="1403917"/>
            <a:ext cx="752381" cy="89523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B8FED9FC-37B0-4B2F-AFCA-2C2C31126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353" y="1738321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11.1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画廊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Gallery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A2DDA200-D4ED-40A4-B9A7-F53511CE1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353" y="2277616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11.2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图像切换器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ImageSwitcher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7CC7BC3F-3623-4844-AEA2-FC112F91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353" y="2806660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11.3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图像查看器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CardView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AB363B1B-7A6F-454F-B38A-C3313526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65" y="3374893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11.4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铃声播放器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Ringtone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330B7DF-11B1-43FE-90B9-A7AD6C68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65" y="3943126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11.5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声音池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SoundPool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5C86A81C-3D92-44B2-A070-F2CD2AB37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352" y="4481254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11.6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音频录播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AudioTrack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AudioRecord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7A23D0F7-6B4A-4F67-A0A8-0E23CF624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778" y="5049487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11.7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视频视图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VideoView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76A644F3-6B24-447C-A2FD-2DE53EA58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778" y="5617720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11.8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媒体控制条 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MediaController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898C9822-659C-4E72-A45A-780F06A1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65" y="6155848"/>
            <a:ext cx="6163959" cy="46166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11.9 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自定义媒体控制条</a:t>
            </a:r>
          </a:p>
        </p:txBody>
      </p:sp>
    </p:spTree>
    <p:extLst>
      <p:ext uri="{BB962C8B-B14F-4D97-AF65-F5344CB8AC3E}">
        <p14:creationId xmlns:p14="http://schemas.microsoft.com/office/powerpoint/2010/main" val="318745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如何使用</a:t>
            </a:r>
            <a:r>
              <a:rPr lang="zh-CN" altLang="zh-CN" sz="3600" dirty="0"/>
              <a:t>图像切换器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下面介绍</a:t>
            </a:r>
            <a:r>
              <a:rPr lang="en-US" altLang="zh-CN" dirty="0" err="1"/>
              <a:t>ImageSwitcher</a:t>
            </a:r>
            <a:r>
              <a:rPr lang="zh-CN" altLang="zh-CN" dirty="0"/>
              <a:t>的常用方法。</a:t>
            </a:r>
          </a:p>
          <a:p>
            <a:pPr lvl="1"/>
            <a:r>
              <a:rPr lang="en-US" altLang="zh-CN" dirty="0" err="1"/>
              <a:t>setFactory</a:t>
            </a:r>
            <a:r>
              <a:rPr lang="zh-CN" altLang="zh-CN" dirty="0"/>
              <a:t>：设置一个视图工厂。</a:t>
            </a:r>
            <a:endParaRPr lang="en-US" altLang="zh-CN" dirty="0"/>
          </a:p>
          <a:p>
            <a:pPr lvl="1"/>
            <a:r>
              <a:rPr lang="en-US" altLang="zh-CN" dirty="0" err="1"/>
              <a:t>setImageResource</a:t>
            </a:r>
            <a:r>
              <a:rPr lang="zh-CN" altLang="zh-CN" dirty="0"/>
              <a:t>：设置当前图像的资源</a:t>
            </a:r>
            <a:r>
              <a:rPr lang="en-US" altLang="zh-CN" dirty="0"/>
              <a:t>ID</a:t>
            </a:r>
            <a:r>
              <a:rPr lang="zh-CN" altLang="zh-CN" dirty="0"/>
              <a:t>。</a:t>
            </a:r>
          </a:p>
          <a:p>
            <a:pPr lvl="1"/>
            <a:r>
              <a:rPr lang="en-US" altLang="zh-CN" dirty="0" err="1"/>
              <a:t>setImageDrawable</a:t>
            </a:r>
            <a:r>
              <a:rPr lang="zh-CN" altLang="zh-CN" dirty="0"/>
              <a:t>：设置当前图像的</a:t>
            </a:r>
            <a:r>
              <a:rPr lang="zh-CN" altLang="en-US" dirty="0"/>
              <a:t>图形</a:t>
            </a:r>
            <a:r>
              <a:rPr lang="zh-CN" altLang="zh-CN" dirty="0"/>
              <a:t>对象。</a:t>
            </a:r>
          </a:p>
          <a:p>
            <a:pPr lvl="1"/>
            <a:r>
              <a:rPr lang="en-US" altLang="zh-CN" dirty="0" err="1"/>
              <a:t>setImageURI</a:t>
            </a:r>
            <a:r>
              <a:rPr lang="zh-CN" altLang="zh-CN" dirty="0"/>
              <a:t>：设置当前图像的</a:t>
            </a:r>
            <a:r>
              <a:rPr lang="en-US" altLang="zh-CN" dirty="0"/>
              <a:t>URI</a:t>
            </a:r>
            <a:r>
              <a:rPr lang="zh-CN" altLang="zh-CN" dirty="0"/>
              <a:t>地址。</a:t>
            </a:r>
          </a:p>
          <a:p>
            <a:pPr lvl="1"/>
            <a:r>
              <a:rPr lang="en-US" altLang="zh-CN" dirty="0" err="1"/>
              <a:t>setInAnimation</a:t>
            </a:r>
            <a:r>
              <a:rPr lang="zh-CN" altLang="zh-CN" dirty="0"/>
              <a:t>：设置后一个图像的进入动画。</a:t>
            </a:r>
          </a:p>
          <a:p>
            <a:pPr lvl="1"/>
            <a:r>
              <a:rPr lang="en-US" altLang="zh-CN" dirty="0" err="1"/>
              <a:t>setOutAnimation</a:t>
            </a:r>
            <a:r>
              <a:rPr lang="zh-CN" altLang="zh-CN" dirty="0"/>
              <a:t>：设置前一个图像的退出动画。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0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037" y="68103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使用</a:t>
            </a:r>
            <a:r>
              <a:rPr lang="zh-CN" altLang="zh-CN" sz="3600" dirty="0"/>
              <a:t>图像切换器</a:t>
            </a:r>
            <a:r>
              <a:rPr lang="zh-CN" altLang="en-US" sz="3600" dirty="0"/>
              <a:t>的编码步骤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76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首先，对前后图片的切换动画可以事先设置好集合动画，通过</a:t>
            </a:r>
            <a:r>
              <a:rPr lang="en-US" altLang="zh-CN" dirty="0" err="1"/>
              <a:t>setInAnimation</a:t>
            </a:r>
            <a:r>
              <a:rPr lang="zh-CN" altLang="zh-CN" dirty="0"/>
              <a:t>和</a:t>
            </a:r>
            <a:r>
              <a:rPr lang="en-US" altLang="zh-CN" dirty="0" err="1"/>
              <a:t>setOutAnimation</a:t>
            </a:r>
            <a:r>
              <a:rPr lang="zh-CN" altLang="zh-CN" dirty="0"/>
              <a:t>方法完成动画调用；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其次，</a:t>
            </a:r>
            <a:r>
              <a:rPr lang="zh-CN" altLang="en-US" dirty="0"/>
              <a:t>根据</a:t>
            </a:r>
            <a:r>
              <a:rPr lang="zh-CN" altLang="zh-CN" dirty="0"/>
              <a:t>手势的左滑和右滑触发</a:t>
            </a:r>
            <a:r>
              <a:rPr lang="zh-CN" altLang="en-US" dirty="0"/>
              <a:t>图片切换</a:t>
            </a:r>
            <a:r>
              <a:rPr lang="zh-CN" altLang="zh-CN" dirty="0"/>
              <a:t>操作</a:t>
            </a:r>
            <a:r>
              <a:rPr lang="zh-CN" altLang="en-US" dirty="0"/>
              <a:t>，因此可</a:t>
            </a:r>
            <a:r>
              <a:rPr lang="zh-CN" altLang="zh-CN" dirty="0"/>
              <a:t>通过检测左滑手势和右滑手势自动轮播图片。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注意：</a:t>
            </a:r>
            <a:r>
              <a:rPr lang="zh-CN" altLang="zh-CN" dirty="0"/>
              <a:t>视图工厂由</a:t>
            </a:r>
            <a:r>
              <a:rPr lang="en-US" altLang="zh-CN" dirty="0" err="1"/>
              <a:t>ViewFactory</a:t>
            </a:r>
            <a:r>
              <a:rPr lang="zh-CN" altLang="zh-CN" dirty="0"/>
              <a:t>派生而来，需重写</a:t>
            </a:r>
            <a:r>
              <a:rPr lang="en-US" altLang="zh-CN" dirty="0" err="1"/>
              <a:t>makeView</a:t>
            </a:r>
            <a:r>
              <a:rPr lang="zh-CN" altLang="zh-CN" dirty="0"/>
              <a:t>方法返回工厂的具体视图。对于</a:t>
            </a:r>
            <a:r>
              <a:rPr lang="en-US" altLang="zh-CN" dirty="0" err="1"/>
              <a:t>ImageSwitcher</a:t>
            </a:r>
            <a:r>
              <a:rPr lang="zh-CN" altLang="zh-CN" dirty="0"/>
              <a:t>来说，工厂返回的是</a:t>
            </a:r>
            <a:r>
              <a:rPr lang="en-US" altLang="zh-CN" dirty="0" err="1"/>
              <a:t>ImageView</a:t>
            </a:r>
            <a:r>
              <a:rPr lang="zh-CN" altLang="zh-CN" dirty="0"/>
              <a:t>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5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7364" y="61450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图像切换器的播放效果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07" y="1690688"/>
            <a:ext cx="2487579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3" y="1690688"/>
            <a:ext cx="2487579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64084" y="62430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图像切换刚刚开始的画面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95670" y="62430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图像切换即将结束的画面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53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565E758A-5CBB-4045-B8E5-6295C23F1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514" y="612844"/>
            <a:ext cx="9622972" cy="5632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&lt;RelativeLayout xmlns:android="http://schemas.android.com/apk/res/android"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 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&lt;ImageSwitcher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android:id="@+id/is_switcher"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android:layout_height="match_parent" /&gt;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&lt;Gallery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android:id="@+id/gl_switcher"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android:layout_alignParentBottom="true" /&gt;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&lt;/RelativeLayout&gt;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65F6C59-6D87-433B-AEB9-EABCEA7EEC68}"/>
              </a:ext>
            </a:extLst>
          </p:cNvPr>
          <p:cNvSpPr txBox="1"/>
          <p:nvPr/>
        </p:nvSpPr>
        <p:spPr>
          <a:xfrm>
            <a:off x="3294743" y="6318110"/>
            <a:ext cx="56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ImageSwiter</a:t>
            </a:r>
            <a:r>
              <a:rPr lang="zh-CN" altLang="en-US" dirty="0"/>
              <a:t>示例的布局文件，</a:t>
            </a:r>
            <a:r>
              <a:rPr lang="en-US" altLang="zh-CN" dirty="0"/>
              <a:t>java</a:t>
            </a:r>
            <a:r>
              <a:rPr lang="zh-CN" altLang="en-US" dirty="0"/>
              <a:t>代码见备注↓</a:t>
            </a:r>
          </a:p>
        </p:txBody>
      </p:sp>
    </p:spTree>
    <p:extLst>
      <p:ext uri="{BB962C8B-B14F-4D97-AF65-F5344CB8AC3E}">
        <p14:creationId xmlns:p14="http://schemas.microsoft.com/office/powerpoint/2010/main" val="10332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11.3  </a:t>
            </a:r>
            <a:r>
              <a:rPr lang="zh-CN" altLang="en-US" sz="4000" dirty="0"/>
              <a:t>图片查看器</a:t>
            </a:r>
            <a:r>
              <a:rPr lang="en-US" altLang="zh-CN" sz="4000" dirty="0" err="1"/>
              <a:t>CardView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CardView</a:t>
            </a:r>
            <a:r>
              <a:rPr lang="zh-CN" altLang="zh-CN" dirty="0"/>
              <a:t>拥有一个卡片式的圆角边框，边框外缘有一圈阴影，边框内缘有一圈空白。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CardView</a:t>
            </a:r>
            <a:r>
              <a:rPr lang="zh-CN" altLang="zh-CN" dirty="0"/>
              <a:t>实际上是一个布局视图，继承自</a:t>
            </a:r>
            <a:r>
              <a:rPr lang="en-US" altLang="zh-CN" dirty="0" err="1"/>
              <a:t>Framelayout</a:t>
            </a:r>
            <a:r>
              <a:rPr lang="zh-CN" altLang="zh-CN" dirty="0"/>
              <a:t>，可以当作具有边框效果的特殊布局。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CardView</a:t>
            </a:r>
            <a:r>
              <a:rPr lang="zh-CN" altLang="zh-CN" dirty="0"/>
              <a:t>的常用属性与方法的说明见</a:t>
            </a:r>
            <a:r>
              <a:rPr lang="zh-CN" altLang="en-US" dirty="0"/>
              <a:t>下</a:t>
            </a:r>
            <a:r>
              <a:rPr lang="zh-CN" altLang="zh-CN" dirty="0"/>
              <a:t>表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591500"/>
              </p:ext>
            </p:extLst>
          </p:nvPr>
        </p:nvGraphicFramePr>
        <p:xfrm>
          <a:off x="1157941" y="4201739"/>
          <a:ext cx="98686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07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685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CardView</a:t>
                      </a: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的属性名称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CardView</a:t>
                      </a:r>
                      <a:r>
                        <a:rPr lang="zh-CN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的设置方法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cardBackgroundColor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setCardBackgroundColor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设置卡片边框的背景颜色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cardCornerRadius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setRadius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设置卡片边框的圆角半径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cardElevation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setCardElevation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设置卡片边缘的阴影高程，即宽度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contentPadding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setContentPadding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设置卡片边框的间隔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49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367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卡片视图的展示效果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81" y="1690688"/>
            <a:ext cx="3656975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40" y="1690688"/>
            <a:ext cx="3656976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73963" y="621254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阴影厚度为</a:t>
            </a:r>
            <a:r>
              <a:rPr lang="en-US" altLang="zh-CN" dirty="0"/>
              <a:t>6</a:t>
            </a:r>
            <a:r>
              <a:rPr lang="zh-CN" altLang="zh-CN" dirty="0"/>
              <a:t>的卡片视图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67113" y="6212541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阴影厚度为</a:t>
            </a:r>
            <a:r>
              <a:rPr lang="en-US" altLang="zh-CN" dirty="0"/>
              <a:t>15</a:t>
            </a:r>
            <a:r>
              <a:rPr lang="zh-CN" altLang="zh-CN" dirty="0"/>
              <a:t>的卡片视图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85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9C25671D-E2E0-48E3-80B4-D1035AC95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4457" y="-125815"/>
            <a:ext cx="8636000" cy="71096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xmlns:app="http://schemas.android.com/apk/res-auto"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android:padding="5dp"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android:orientation="horizontal"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android:layout_weight="2"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android:gravity="right"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android:text="卡片视图样式："/&gt;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&lt;Spinner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android:id="@+id/sp_card"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android:layout_weight="3"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android:spinnerMode="dialog"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&lt;android.support.v7.widget.CardView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android:id="@+id/cv_card"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android:layout_gravity="center_horizontal|top"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app:cardCornerRadius="3dp"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app:cardElevation="3dp"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app:contentPadding="20dp"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&lt;ImageView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android:scaleType="fitCenter"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android:src="@drawable/scene1"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&lt;/android.support.v7.widget.CardView&gt;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266958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B1E3FE0-F02F-4B2E-B616-D46C8644B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829" y="-97964"/>
            <a:ext cx="9289142" cy="71096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public class CardViewActivity extends AppCompatActivity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CardView cv_card; // 声明一个卡片视图对象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protected void onCreate(Bundle savedInstanceState)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super.onCreate(savedInstanceState);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setContentView(R.layout.activity_card_view);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从布局文件中获取名叫cv_card的卡片视图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cv_card = findViewById(R.id.cv_card);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initCardSpinner(); // 初始化卡片类型下拉框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// 初始化卡片类型下拉框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void initCardSpinner()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ArrayAdapter&lt;String&gt; cardAdapter = new ArrayAdapter&lt;String&gt;(this,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R.layout.item_select, cardArray);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Spinner sp_card = findViewById(R.id.sp_card);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sp_card.setPrompt("请选择卡片视图类型");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sp_card.setAdapter(cardAdapter);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sp_card.setOnItemSelectedListener(new CardSelectedListener());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sp_card.setSelection(0);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String[] cardArray = {"圆角与阴影均为3", "圆角与阴影均为6", "圆角与阴影均为10",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"圆角与阴影均为15", "圆角与阴影均为20", "圆角与阴影均为30", "圆角与阴影均为50"};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int[] radiusArray = {3, 6, 10, 15, 20, 30, 50};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class CardSelectedListener implements OnItemSelectedListener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public void onItemSelected(AdapterView&lt;?&gt; arg0, View arg1, int arg2, long arg3)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int interval = radiusArray[arg2];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// 设置卡片视图的圆角半径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cv_card.setRadius(interval);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// 设置卡片视图的阴影长度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cv_card.setCardElevation(interval);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MarginLayoutParams params = (MarginLayoutParams) cv_card.getLayoutParams();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params.setMargins(interval, interval, interval, interval);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// 设置卡片视图的布局参数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cv_card.setLayoutParams(params);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public void onNothingSelected(AdapterView&lt;?&gt; arg0) {}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169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音频</a:t>
            </a:r>
            <a:r>
              <a:rPr lang="zh-CN" altLang="en-US" sz="3600" dirty="0"/>
              <a:t>播放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介绍</a:t>
            </a:r>
            <a:r>
              <a:rPr lang="zh-CN" altLang="en-US" dirty="0"/>
              <a:t>了音频播放的几种方式，首先说明了铃声工具的适用场合与简单用法；接着阐述了声音池的运用场景，它的优缺点，以及基本用法；然后说明了音轨的产生背景，以及如何进行音轨的录制和播放。</a:t>
            </a:r>
          </a:p>
          <a:p>
            <a:pPr marL="0" indent="0">
              <a:buNone/>
            </a:pPr>
            <a:r>
              <a:rPr lang="en-US" altLang="zh-CN" dirty="0" smtClean="0"/>
              <a:t>11.4  </a:t>
            </a:r>
            <a:r>
              <a:rPr lang="zh-CN" altLang="en-US" dirty="0"/>
              <a:t>铃声</a:t>
            </a:r>
            <a:r>
              <a:rPr lang="en-US" altLang="zh-CN" dirty="0"/>
              <a:t>Ringtone</a:t>
            </a:r>
          </a:p>
          <a:p>
            <a:pPr marL="0" indent="0">
              <a:buNone/>
            </a:pPr>
            <a:r>
              <a:rPr lang="en-US" altLang="zh-CN" dirty="0" smtClean="0"/>
              <a:t>11.5  </a:t>
            </a:r>
            <a:r>
              <a:rPr lang="zh-CN" altLang="en-US" dirty="0"/>
              <a:t>声音池</a:t>
            </a:r>
            <a:r>
              <a:rPr lang="en-US" altLang="zh-CN" dirty="0" err="1"/>
              <a:t>SoundPool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11.6  </a:t>
            </a:r>
            <a:r>
              <a:rPr lang="zh-CN" altLang="en-US" dirty="0"/>
              <a:t>音轨录播</a:t>
            </a:r>
            <a:r>
              <a:rPr lang="en-US" altLang="zh-CN" dirty="0" err="1"/>
              <a:t>AudioTrack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17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11.4 </a:t>
            </a:r>
            <a:r>
              <a:rPr lang="zh-CN" altLang="en-US" sz="4000" dirty="0"/>
              <a:t>铃声</a:t>
            </a:r>
            <a:r>
              <a:rPr lang="en-US" altLang="zh-CN" sz="4000" dirty="0"/>
              <a:t>Ringtone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MediaPlayer</a:t>
            </a:r>
            <a:r>
              <a:rPr lang="zh-CN" altLang="zh-CN" dirty="0"/>
              <a:t>存在某些播音方面的不足之处，主要包括：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MediaPlayer</a:t>
            </a:r>
            <a:r>
              <a:rPr lang="zh-CN" altLang="zh-CN" dirty="0"/>
              <a:t>的初始化比较消耗资源，尤其是播放短小铃音时反应偏慢；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）一个</a:t>
            </a:r>
            <a:r>
              <a:rPr lang="en-US" altLang="zh-CN" dirty="0" err="1"/>
              <a:t>MediaPlayer</a:t>
            </a:r>
            <a:r>
              <a:rPr lang="zh-CN" altLang="zh-CN" dirty="0"/>
              <a:t>同时只能播放一个媒体文件，无法同时播放多个声音；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 err="1"/>
              <a:t>MediaPlayer</a:t>
            </a:r>
            <a:r>
              <a:rPr lang="zh-CN" altLang="zh-CN" dirty="0"/>
              <a:t>只能播放已经完成编码的音频文件，无法直接播放原始音频，也不能流式播放（即边录边播）；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对第一个问题来说，</a:t>
            </a:r>
            <a:r>
              <a:rPr lang="en-US" altLang="zh-CN" dirty="0"/>
              <a:t>Android</a:t>
            </a:r>
            <a:r>
              <a:rPr lang="zh-CN" altLang="zh-CN" dirty="0"/>
              <a:t>提供了铃声工具</a:t>
            </a:r>
            <a:r>
              <a:rPr lang="en-US" altLang="zh-CN" dirty="0"/>
              <a:t>Ringtone</a:t>
            </a:r>
            <a:r>
              <a:rPr lang="zh-CN" altLang="zh-CN" dirty="0"/>
              <a:t>处理铃音的播放。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8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/>
              <a:t>相    </a:t>
            </a:r>
            <a:r>
              <a:rPr lang="zh-CN" altLang="en-US" sz="3600" dirty="0"/>
              <a:t>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介绍</a:t>
            </a:r>
            <a:r>
              <a:rPr lang="zh-CN" altLang="en-US" dirty="0"/>
              <a:t>自定义相册的实现过程，首先说明使用画廊或循环视图如何实现简单相册；接着阐述使用图像切换器如何实现相册的左右滑动功能；然后分别介绍卡片视图与调色板的用法，并结合上述图像控件完成一个图片查看器</a:t>
            </a:r>
            <a:r>
              <a:rPr lang="en-US" altLang="zh-CN" dirty="0"/>
              <a:t>——</a:t>
            </a:r>
            <a:r>
              <a:rPr lang="zh-CN" altLang="en-US" dirty="0"/>
              <a:t>青青相册。</a:t>
            </a:r>
          </a:p>
          <a:p>
            <a:pPr marL="0" indent="0">
              <a:buNone/>
            </a:pPr>
            <a:r>
              <a:rPr lang="en-US" altLang="zh-CN" dirty="0" smtClean="0"/>
              <a:t>11.1.1  </a:t>
            </a:r>
            <a:r>
              <a:rPr lang="zh-CN" altLang="en-US" dirty="0"/>
              <a:t>画廊</a:t>
            </a:r>
            <a:r>
              <a:rPr lang="en-US" altLang="zh-CN" dirty="0"/>
              <a:t>Gallery</a:t>
            </a:r>
          </a:p>
          <a:p>
            <a:pPr marL="0" indent="0">
              <a:buNone/>
            </a:pPr>
            <a:r>
              <a:rPr lang="en-US" altLang="zh-CN" dirty="0" smtClean="0"/>
              <a:t>11.1.2  </a:t>
            </a:r>
            <a:r>
              <a:rPr lang="zh-CN" altLang="en-US" dirty="0"/>
              <a:t>图像切换器</a:t>
            </a:r>
            <a:r>
              <a:rPr lang="en-US" altLang="zh-CN" dirty="0" err="1"/>
              <a:t>ImageSwitcher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11.1.3  </a:t>
            </a:r>
            <a:r>
              <a:rPr lang="zh-CN" altLang="en-US" dirty="0"/>
              <a:t>图片查看器</a:t>
            </a:r>
            <a:r>
              <a:rPr lang="en-US" altLang="zh-CN" dirty="0"/>
              <a:t>——</a:t>
            </a:r>
            <a:r>
              <a:rPr lang="zh-CN" altLang="en-US" dirty="0"/>
              <a:t>青青相册</a:t>
            </a:r>
          </a:p>
        </p:txBody>
      </p:sp>
    </p:spTree>
    <p:extLst>
      <p:ext uri="{BB962C8B-B14F-4D97-AF65-F5344CB8AC3E}">
        <p14:creationId xmlns:p14="http://schemas.microsoft.com/office/powerpoint/2010/main" val="255785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86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如何使用</a:t>
            </a:r>
            <a:r>
              <a:rPr lang="en-US" altLang="zh-CN" sz="3600" dirty="0"/>
              <a:t>Ringtone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铃声管理器支持的系统铃音类型取值说明见</a:t>
            </a:r>
            <a:r>
              <a:rPr lang="zh-CN" altLang="en-US" dirty="0"/>
              <a:t>下</a:t>
            </a:r>
            <a:r>
              <a:rPr lang="zh-CN" altLang="zh-CN" dirty="0"/>
              <a:t>表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/>
              <a:t>Ringtone</a:t>
            </a:r>
            <a:r>
              <a:rPr lang="zh-CN" altLang="zh-CN" dirty="0"/>
              <a:t>的常用方法说明：</a:t>
            </a:r>
          </a:p>
          <a:p>
            <a:pPr lvl="1"/>
            <a:r>
              <a:rPr lang="en-US" altLang="zh-CN" dirty="0"/>
              <a:t>play</a:t>
            </a:r>
            <a:r>
              <a:rPr lang="zh-CN" altLang="zh-CN" dirty="0"/>
              <a:t>：开始播放铃声。</a:t>
            </a:r>
          </a:p>
          <a:p>
            <a:pPr lvl="1"/>
            <a:r>
              <a:rPr lang="en-US" altLang="zh-CN" dirty="0"/>
              <a:t>stop</a:t>
            </a:r>
            <a:r>
              <a:rPr lang="zh-CN" altLang="zh-CN" dirty="0"/>
              <a:t>：停止播放铃声。</a:t>
            </a:r>
          </a:p>
          <a:p>
            <a:pPr lvl="1"/>
            <a:r>
              <a:rPr lang="en-US" altLang="zh-CN" dirty="0" err="1"/>
              <a:t>isPlaying</a:t>
            </a:r>
            <a:r>
              <a:rPr lang="zh-CN" altLang="zh-CN" dirty="0"/>
              <a:t>：判断铃声是否正在播放。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63609"/>
              </p:ext>
            </p:extLst>
          </p:nvPr>
        </p:nvGraphicFramePr>
        <p:xfrm>
          <a:off x="1225176" y="253352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RingtoneManager</a:t>
                      </a: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类的铃音类型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TYPE_RINGTONE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来电铃声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TYPE_NOTIFICATION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通知铃声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TYPE_ALARM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闹钟铃声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92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05378FA-FC48-420E-993A-6C5570F8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04" y="1040124"/>
            <a:ext cx="3276190" cy="4980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337C50C-1524-417C-A045-8136C2AA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67" y="1087295"/>
            <a:ext cx="327619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461AC83-BA0B-4213-AB18-94D57CB0B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459" y="441381"/>
            <a:ext cx="6807200" cy="6186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android:padding="5dp"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android:id="@+id/tv_volume"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android:orientation="horizontal"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android:gravity="right"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android:text="待播放的铃音："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&lt;Spinner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android:id="@+id/sp_ring"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android:spinnerMode="dialog"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EC78843-5171-4B2A-BC42-F49FEEA9B983}"/>
              </a:ext>
            </a:extLst>
          </p:cNvPr>
          <p:cNvSpPr txBox="1"/>
          <p:nvPr/>
        </p:nvSpPr>
        <p:spPr>
          <a:xfrm>
            <a:off x="0" y="5398869"/>
            <a:ext cx="451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Ringtone</a:t>
            </a:r>
            <a:r>
              <a:rPr lang="zh-CN" altLang="en-US"/>
              <a:t>示例的布局文件，</a:t>
            </a:r>
            <a:endParaRPr lang="en-US" altLang="zh-CN"/>
          </a:p>
          <a:p>
            <a:pPr algn="ctr"/>
            <a:r>
              <a:rPr lang="en-US" altLang="zh-CN"/>
              <a:t>java</a:t>
            </a:r>
            <a:r>
              <a:rPr lang="zh-CN" altLang="en-US"/>
              <a:t>代码见备注↓</a:t>
            </a:r>
          </a:p>
        </p:txBody>
      </p:sp>
    </p:spTree>
    <p:extLst>
      <p:ext uri="{BB962C8B-B14F-4D97-AF65-F5344CB8AC3E}">
        <p14:creationId xmlns:p14="http://schemas.microsoft.com/office/powerpoint/2010/main" val="149868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38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11.5  </a:t>
            </a:r>
            <a:r>
              <a:rPr lang="zh-CN" altLang="en-US" sz="4000" dirty="0"/>
              <a:t>声音池</a:t>
            </a:r>
            <a:r>
              <a:rPr lang="en-US" altLang="zh-CN" sz="4000" dirty="0" err="1"/>
              <a:t>SoundPool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对于</a:t>
            </a:r>
            <a:r>
              <a:rPr lang="en-US" altLang="zh-CN" dirty="0" err="1"/>
              <a:t>MediaPlayer</a:t>
            </a:r>
            <a:r>
              <a:rPr lang="zh-CN" altLang="zh-CN" dirty="0"/>
              <a:t>无法同时播放多个声音的问题，</a:t>
            </a:r>
            <a:r>
              <a:rPr lang="en-US" altLang="zh-CN" dirty="0"/>
              <a:t>Android</a:t>
            </a:r>
            <a:r>
              <a:rPr lang="zh-CN" altLang="zh-CN" dirty="0"/>
              <a:t>提供了声音池工具</a:t>
            </a:r>
            <a:r>
              <a:rPr lang="en-US" altLang="zh-CN" dirty="0" err="1"/>
              <a:t>SoundPool</a:t>
            </a:r>
            <a:r>
              <a:rPr lang="zh-CN" altLang="zh-CN" dirty="0"/>
              <a:t>，使用声音池即可对多个声音的播放进行调度。</a:t>
            </a:r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 err="1"/>
              <a:t>SoundPool</a:t>
            </a:r>
            <a:r>
              <a:rPr lang="zh-CN" altLang="zh-CN" dirty="0"/>
              <a:t>可以事先加载多个音频，在需要时再播放指定音频，这样有几个好处：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）资源占用量小，不像</a:t>
            </a:r>
            <a:r>
              <a:rPr lang="en-US" altLang="zh-CN" dirty="0" err="1"/>
              <a:t>MediaPlayer</a:t>
            </a:r>
            <a:r>
              <a:rPr lang="zh-CN" altLang="zh-CN" dirty="0"/>
              <a:t>那么耗资源；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）相对</a:t>
            </a:r>
            <a:r>
              <a:rPr lang="en-US" altLang="zh-CN" dirty="0" err="1"/>
              <a:t>MediaPlayer</a:t>
            </a:r>
            <a:r>
              <a:rPr lang="zh-CN" altLang="zh-CN" dirty="0"/>
              <a:t>来说，延迟时间非常小；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）可以同时播放多个音频，从而实现游戏过程中多个声音叠加的情景；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33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如何使用</a:t>
            </a:r>
            <a:r>
              <a:rPr lang="en-US" altLang="zh-CN" sz="3600" dirty="0" err="1"/>
              <a:t>SoundPool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" y="1597025"/>
            <a:ext cx="11430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SoundPool</a:t>
            </a:r>
            <a:r>
              <a:rPr lang="zh-CN" altLang="zh-CN" dirty="0"/>
              <a:t>的常用方法说明：</a:t>
            </a:r>
          </a:p>
          <a:p>
            <a:pPr lvl="1"/>
            <a:r>
              <a:rPr lang="zh-CN" altLang="zh-CN" dirty="0"/>
              <a:t>构造函数：可设置最大音频个数、音频类型、音频质量。</a:t>
            </a:r>
          </a:p>
          <a:p>
            <a:pPr lvl="1"/>
            <a:r>
              <a:rPr lang="en-US" altLang="zh-CN" dirty="0"/>
              <a:t>load</a:t>
            </a:r>
            <a:r>
              <a:rPr lang="zh-CN" altLang="zh-CN" dirty="0"/>
              <a:t>：加载指定的音频文件。</a:t>
            </a:r>
          </a:p>
          <a:p>
            <a:pPr lvl="1"/>
            <a:r>
              <a:rPr lang="en-US" altLang="zh-CN" dirty="0"/>
              <a:t>unload</a:t>
            </a:r>
            <a:r>
              <a:rPr lang="zh-CN" altLang="zh-CN" dirty="0"/>
              <a:t>：卸载指定编号的音频。</a:t>
            </a:r>
          </a:p>
          <a:p>
            <a:pPr lvl="1"/>
            <a:r>
              <a:rPr lang="en-US" altLang="zh-CN" dirty="0"/>
              <a:t>play</a:t>
            </a:r>
            <a:r>
              <a:rPr lang="zh-CN" altLang="zh-CN" dirty="0"/>
              <a:t>：播放指定编号的音频。</a:t>
            </a:r>
            <a:endParaRPr lang="en-US" altLang="zh-CN" dirty="0"/>
          </a:p>
          <a:p>
            <a:pPr lvl="1"/>
            <a:r>
              <a:rPr lang="en-US" altLang="zh-CN" dirty="0"/>
              <a:t>pause</a:t>
            </a:r>
            <a:r>
              <a:rPr lang="zh-CN" altLang="zh-CN" dirty="0"/>
              <a:t>：暂停播放指定编号的音频。</a:t>
            </a:r>
          </a:p>
          <a:p>
            <a:pPr lvl="1"/>
            <a:r>
              <a:rPr lang="en-US" altLang="zh-CN" dirty="0"/>
              <a:t>resume</a:t>
            </a:r>
            <a:r>
              <a:rPr lang="zh-CN" altLang="zh-CN" dirty="0"/>
              <a:t>：恢复播放指定编号的音频。</a:t>
            </a:r>
          </a:p>
          <a:p>
            <a:pPr lvl="1"/>
            <a:r>
              <a:rPr lang="en-US" altLang="zh-CN" dirty="0"/>
              <a:t>stop</a:t>
            </a:r>
            <a:r>
              <a:rPr lang="zh-CN" altLang="zh-CN" dirty="0"/>
              <a:t>：停止播放指定编号的音频。</a:t>
            </a:r>
          </a:p>
          <a:p>
            <a:pPr lvl="1"/>
            <a:r>
              <a:rPr lang="en-US" altLang="zh-CN" dirty="0"/>
              <a:t>release</a:t>
            </a:r>
            <a:r>
              <a:rPr lang="zh-CN" altLang="zh-CN" dirty="0"/>
              <a:t>：释放所有音频资源。</a:t>
            </a:r>
          </a:p>
          <a:p>
            <a:pPr lvl="1"/>
            <a:r>
              <a:rPr lang="en-US" altLang="zh-CN" dirty="0" err="1"/>
              <a:t>setOnLoadCompleteListener</a:t>
            </a:r>
            <a:r>
              <a:rPr lang="zh-CN" altLang="zh-CN" dirty="0"/>
              <a:t>：设置音频加载完毕的监听器。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342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557CCF7-6525-479C-B819-0F9BE3C3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5" y="1050563"/>
            <a:ext cx="3276190" cy="507619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BF40D627-7E90-4B2E-9348-BFB7BFB68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164" y="0"/>
            <a:ext cx="6763657" cy="71096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android:padding="5dp"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android:id="@+id/tv_volume"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android:id="@+id/btn_play_all"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android:layout_gravity="center_horizontal"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android:layout_marginTop="30dp"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android:text="播放所有ogg音效"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android:layout_marginTop="30dp"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android:orientation="horizontal"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android:id="@+id/btn_play_first"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android:layout_width="0dp"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android:layout_weight="1"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android:text="播放第一支ogg"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android:textSize="17sp" /&gt;</a:t>
            </a:r>
            <a:endParaRPr lang="en-US" altLang="zh-CN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zh-CN" altLang="en-US" sz="1200">
                <a:latin typeface="Consolas" panose="020B0609020204030204" pitchFamily="49" charset="0"/>
                <a:cs typeface="Consolas" panose="020B0609020204030204" pitchFamily="49" charset="0"/>
              </a:rPr>
              <a:t>。。。。。。</a:t>
            </a: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87A4D26-DD91-403A-AC53-6A09A490BB47}"/>
              </a:ext>
            </a:extLst>
          </p:cNvPr>
          <p:cNvSpPr txBox="1"/>
          <p:nvPr/>
        </p:nvSpPr>
        <p:spPr>
          <a:xfrm>
            <a:off x="580571" y="6375401"/>
            <a:ext cx="349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完整代码见备注</a:t>
            </a:r>
          </a:p>
        </p:txBody>
      </p:sp>
    </p:spTree>
    <p:extLst>
      <p:ext uri="{BB962C8B-B14F-4D97-AF65-F5344CB8AC3E}">
        <p14:creationId xmlns:p14="http://schemas.microsoft.com/office/powerpoint/2010/main" val="1650736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86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11.6  </a:t>
            </a:r>
            <a:r>
              <a:rPr lang="zh-CN" altLang="en-US" sz="4000" dirty="0"/>
              <a:t>音轨录播</a:t>
            </a:r>
            <a:r>
              <a:rPr lang="en-US" altLang="zh-CN" sz="4000" dirty="0" err="1"/>
              <a:t>AudioTrack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25200" cy="2792095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语音通话功能要求实时传输，</a:t>
            </a:r>
            <a:r>
              <a:rPr lang="zh-CN" altLang="en-US" dirty="0"/>
              <a:t>但是</a:t>
            </a:r>
            <a:r>
              <a:rPr lang="en-US" altLang="zh-CN" dirty="0" err="1"/>
              <a:t>MediaRecorder</a:t>
            </a:r>
            <a:r>
              <a:rPr lang="zh-CN" altLang="zh-CN" dirty="0"/>
              <a:t>与</a:t>
            </a:r>
            <a:r>
              <a:rPr lang="en-US" altLang="zh-CN" dirty="0" err="1"/>
              <a:t>MediaPlayer</a:t>
            </a:r>
            <a:r>
              <a:rPr lang="zh-CN" altLang="zh-CN" dirty="0"/>
              <a:t>组合只能整句话都录完编码好了，才能传给对方去播放，这个实效性就太差了。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音频录制器</a:t>
            </a:r>
            <a:r>
              <a:rPr lang="en-US" altLang="zh-CN" dirty="0" err="1"/>
              <a:t>AudioRecord</a:t>
            </a:r>
            <a:r>
              <a:rPr lang="zh-CN" altLang="zh-CN" dirty="0"/>
              <a:t>与音轨播放器</a:t>
            </a:r>
            <a:r>
              <a:rPr lang="en-US" altLang="zh-CN" dirty="0" err="1"/>
              <a:t>AudioTrack</a:t>
            </a:r>
            <a:r>
              <a:rPr lang="zh-CN" altLang="zh-CN" dirty="0"/>
              <a:t>组合</a:t>
            </a:r>
            <a:r>
              <a:rPr lang="zh-CN" altLang="en-US" dirty="0"/>
              <a:t>起来可</a:t>
            </a:r>
            <a:r>
              <a:rPr lang="zh-CN" altLang="zh-CN" dirty="0"/>
              <a:t>用于实时音频处理，该组合的音频格式为原始的二进制音频数据，没有文件头和文件尾，故而可以实现边录边播的实时语音对话。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67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如何使用</a:t>
            </a:r>
            <a:r>
              <a:rPr lang="en-US" altLang="zh-CN" sz="3600" dirty="0" err="1"/>
              <a:t>AudioRecord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AudioRecord</a:t>
            </a:r>
            <a:r>
              <a:rPr lang="zh-CN" altLang="zh-CN" dirty="0"/>
              <a:t>的录音方法说明：</a:t>
            </a:r>
          </a:p>
          <a:p>
            <a:pPr lvl="1"/>
            <a:r>
              <a:rPr lang="en-US" altLang="zh-CN" dirty="0" err="1"/>
              <a:t>getMinBufferSize</a:t>
            </a:r>
            <a:r>
              <a:rPr lang="zh-CN" altLang="zh-CN" dirty="0"/>
              <a:t>：根据采样频率、声道配置、音频格式获得缓冲区大小。</a:t>
            </a:r>
          </a:p>
          <a:p>
            <a:pPr lvl="1"/>
            <a:r>
              <a:rPr lang="zh-CN" altLang="zh-CN" dirty="0"/>
              <a:t>构造函数：可设置录音来源、采样频率、声道配置、音频格式与缓冲区大小。</a:t>
            </a:r>
            <a:endParaRPr lang="en-US" altLang="zh-CN" dirty="0"/>
          </a:p>
          <a:p>
            <a:pPr lvl="1"/>
            <a:r>
              <a:rPr lang="en-US" altLang="zh-CN" dirty="0" err="1"/>
              <a:t>startRecording</a:t>
            </a:r>
            <a:r>
              <a:rPr lang="zh-CN" altLang="zh-CN" dirty="0"/>
              <a:t>：开始录音。</a:t>
            </a:r>
          </a:p>
          <a:p>
            <a:pPr lvl="1"/>
            <a:r>
              <a:rPr lang="en-US" altLang="zh-CN" dirty="0"/>
              <a:t>read</a:t>
            </a:r>
            <a:r>
              <a:rPr lang="zh-CN" altLang="zh-CN" dirty="0"/>
              <a:t>：从缓冲区中读取音频数据。</a:t>
            </a:r>
          </a:p>
          <a:p>
            <a:pPr lvl="1"/>
            <a:r>
              <a:rPr lang="en-US" altLang="zh-CN" dirty="0"/>
              <a:t>stop</a:t>
            </a:r>
            <a:r>
              <a:rPr lang="zh-CN" altLang="zh-CN" dirty="0"/>
              <a:t>：停止录音。</a:t>
            </a:r>
          </a:p>
          <a:p>
            <a:pPr lvl="1"/>
            <a:r>
              <a:rPr lang="en-US" altLang="zh-CN" dirty="0"/>
              <a:t>release</a:t>
            </a:r>
            <a:r>
              <a:rPr lang="zh-CN" altLang="zh-CN" dirty="0"/>
              <a:t>：停止录音并释放资源。</a:t>
            </a:r>
          </a:p>
          <a:p>
            <a:pPr lvl="1"/>
            <a:r>
              <a:rPr lang="en-US" altLang="zh-CN" dirty="0" err="1"/>
              <a:t>setNotificationMarkerPosition</a:t>
            </a:r>
            <a:r>
              <a:rPr lang="zh-CN" altLang="zh-CN" dirty="0"/>
              <a:t>：设置需要通知的标记位置。</a:t>
            </a:r>
          </a:p>
          <a:p>
            <a:pPr lvl="1"/>
            <a:r>
              <a:rPr lang="en-US" altLang="zh-CN" dirty="0" err="1"/>
              <a:t>setPositionNotificationPeriod</a:t>
            </a:r>
            <a:r>
              <a:rPr lang="zh-CN" altLang="zh-CN" dirty="0"/>
              <a:t>：设置需要通知的时间周期。</a:t>
            </a:r>
          </a:p>
          <a:p>
            <a:pPr lvl="1"/>
            <a:r>
              <a:rPr lang="en-US" altLang="zh-CN" dirty="0" err="1"/>
              <a:t>setRecordPositionUpdateListener</a:t>
            </a:r>
            <a:r>
              <a:rPr lang="zh-CN" altLang="zh-CN" dirty="0"/>
              <a:t>：设置录制位置变化的监听器对象。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89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86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如何使用</a:t>
            </a:r>
            <a:r>
              <a:rPr lang="en-US" altLang="zh-CN" sz="3600" dirty="0" err="1"/>
              <a:t>AudioTrack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AudioTrack</a:t>
            </a:r>
            <a:r>
              <a:rPr lang="zh-CN" altLang="zh-CN" dirty="0"/>
              <a:t>的播音方法说明：</a:t>
            </a:r>
          </a:p>
          <a:p>
            <a:pPr lvl="1"/>
            <a:r>
              <a:rPr lang="en-US" altLang="zh-CN" dirty="0" err="1"/>
              <a:t>getMinBufferSize</a:t>
            </a:r>
            <a:r>
              <a:rPr lang="zh-CN" altLang="zh-CN" dirty="0"/>
              <a:t>：根据采样频率、声道配置、音频格式获得缓冲区大小。</a:t>
            </a:r>
          </a:p>
          <a:p>
            <a:pPr lvl="1"/>
            <a:r>
              <a:rPr lang="zh-CN" altLang="zh-CN" dirty="0"/>
              <a:t>构造函数：可设置音频类型、采样频率、声道配置、音频格式、播放模式与缓冲区大小。</a:t>
            </a:r>
          </a:p>
          <a:p>
            <a:pPr lvl="1"/>
            <a:r>
              <a:rPr lang="en-US" altLang="zh-CN" dirty="0"/>
              <a:t>play</a:t>
            </a:r>
            <a:r>
              <a:rPr lang="zh-CN" altLang="zh-CN" dirty="0"/>
              <a:t>：开始播音。</a:t>
            </a:r>
          </a:p>
          <a:p>
            <a:pPr lvl="1"/>
            <a:r>
              <a:rPr lang="en-US" altLang="zh-CN" dirty="0"/>
              <a:t>write</a:t>
            </a:r>
            <a:r>
              <a:rPr lang="zh-CN" altLang="zh-CN" dirty="0"/>
              <a:t>：把缓冲区的音频数据写入音轨。</a:t>
            </a:r>
            <a:endParaRPr lang="en-US" altLang="zh-CN" dirty="0"/>
          </a:p>
          <a:p>
            <a:pPr lvl="1"/>
            <a:r>
              <a:rPr lang="en-US" altLang="zh-CN" dirty="0"/>
              <a:t>stop</a:t>
            </a:r>
            <a:r>
              <a:rPr lang="zh-CN" altLang="zh-CN" dirty="0"/>
              <a:t>：停止播音。</a:t>
            </a:r>
          </a:p>
          <a:p>
            <a:pPr lvl="1"/>
            <a:r>
              <a:rPr lang="en-US" altLang="zh-CN" dirty="0"/>
              <a:t>release</a:t>
            </a:r>
            <a:r>
              <a:rPr lang="zh-CN" altLang="zh-CN" dirty="0"/>
              <a:t>：停止播音并释放资源。</a:t>
            </a:r>
          </a:p>
          <a:p>
            <a:pPr lvl="1"/>
            <a:r>
              <a:rPr lang="en-US" altLang="zh-CN" dirty="0" err="1"/>
              <a:t>setNotificationMarkerPosition</a:t>
            </a:r>
            <a:r>
              <a:rPr lang="zh-CN" altLang="zh-CN" dirty="0"/>
              <a:t>：设置需要通知的标记位置。</a:t>
            </a:r>
          </a:p>
          <a:p>
            <a:pPr lvl="1"/>
            <a:r>
              <a:rPr lang="en-US" altLang="zh-CN" dirty="0" err="1"/>
              <a:t>setPositionNotificationPeriod</a:t>
            </a:r>
            <a:r>
              <a:rPr lang="zh-CN" altLang="zh-CN" dirty="0"/>
              <a:t>：设置需要通知的时间周期。</a:t>
            </a:r>
          </a:p>
          <a:p>
            <a:pPr lvl="1"/>
            <a:r>
              <a:rPr lang="en-US" altLang="zh-CN" dirty="0" err="1"/>
              <a:t>setPlaybackPositionUpdateListener</a:t>
            </a:r>
            <a:r>
              <a:rPr lang="zh-CN" altLang="zh-CN" dirty="0"/>
              <a:t>：设置播放位置变化的监听器对象。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47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34E7CAC-7D9B-4FD2-A3E4-E74D68CF9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65"/>
          <a:stretch/>
        </p:blipFill>
        <p:spPr>
          <a:xfrm>
            <a:off x="193452" y="1001486"/>
            <a:ext cx="2867044" cy="3744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96F6C5B-7F80-4848-877E-AFE109A44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65"/>
          <a:stretch/>
        </p:blipFill>
        <p:spPr>
          <a:xfrm>
            <a:off x="3221527" y="1001486"/>
            <a:ext cx="2867044" cy="37446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781B21E-880E-4AD2-8E14-88AFF60D8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65"/>
          <a:stretch/>
        </p:blipFill>
        <p:spPr>
          <a:xfrm>
            <a:off x="6186156" y="1001486"/>
            <a:ext cx="2867044" cy="3744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5657CC8-57A4-4FE4-B851-342570F3DC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765"/>
          <a:stretch/>
        </p:blipFill>
        <p:spPr>
          <a:xfrm>
            <a:off x="9150785" y="1001485"/>
            <a:ext cx="2867044" cy="37446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DBD3258-CA8C-4CCE-8DC1-8A1A00ACEFA1}"/>
              </a:ext>
            </a:extLst>
          </p:cNvPr>
          <p:cNvSpPr txBox="1"/>
          <p:nvPr/>
        </p:nvSpPr>
        <p:spPr>
          <a:xfrm>
            <a:off x="618230" y="4992914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录制之前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3FCA070-4125-4900-87A1-C879C9190ECB}"/>
              </a:ext>
            </a:extLst>
          </p:cNvPr>
          <p:cNvSpPr txBox="1"/>
          <p:nvPr/>
        </p:nvSpPr>
        <p:spPr>
          <a:xfrm>
            <a:off x="3646305" y="4992914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正在录制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CA6689B-8A5A-4E12-A5AB-4439374A7595}"/>
              </a:ext>
            </a:extLst>
          </p:cNvPr>
          <p:cNvSpPr txBox="1"/>
          <p:nvPr/>
        </p:nvSpPr>
        <p:spPr>
          <a:xfrm>
            <a:off x="6668992" y="4992914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录制结束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05E90BC-F157-45DE-92B6-12CCAFFA0896}"/>
              </a:ext>
            </a:extLst>
          </p:cNvPr>
          <p:cNvSpPr txBox="1"/>
          <p:nvPr/>
        </p:nvSpPr>
        <p:spPr>
          <a:xfrm>
            <a:off x="9691679" y="4992914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正在播放</a:t>
            </a:r>
          </a:p>
        </p:txBody>
      </p:sp>
    </p:spTree>
    <p:extLst>
      <p:ext uri="{BB962C8B-B14F-4D97-AF65-F5344CB8AC3E}">
        <p14:creationId xmlns:p14="http://schemas.microsoft.com/office/powerpoint/2010/main" val="215038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11.1  </a:t>
            </a:r>
            <a:r>
              <a:rPr lang="zh-CN" altLang="en-US" sz="4000" dirty="0"/>
              <a:t>画廊</a:t>
            </a:r>
            <a:r>
              <a:rPr lang="en-US" altLang="zh-CN" sz="4000" dirty="0"/>
              <a:t>Gallery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在电脑上，</a:t>
            </a:r>
            <a:r>
              <a:rPr lang="zh-CN" altLang="en-US" dirty="0"/>
              <a:t>通过</a:t>
            </a:r>
            <a:r>
              <a:rPr lang="zh-CN" altLang="zh-CN" dirty="0"/>
              <a:t>查看一组图片的缩略图列表，很容易找到想要的图片。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在手机上可以使用相应的图像控件做出缩略图展示的相册效果。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画廊</a:t>
            </a:r>
            <a:r>
              <a:rPr lang="en-US" altLang="zh-CN" dirty="0"/>
              <a:t>Gallery</a:t>
            </a:r>
            <a:r>
              <a:rPr lang="zh-CN" altLang="zh-CN" dirty="0"/>
              <a:t>是专门用于展示图片列表的控件，左右滑动手势即可展示内嵌的图片列表，画面效果类似于一个平面万花筒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318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DA6F5DB-7841-41E2-A65B-042F01E49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740" y="106851"/>
            <a:ext cx="7315200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android:padding="5dp"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android:id="@+id/tv_audio_record"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&lt;CheckBox 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android:id="@+id/ck_audio_record"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style="@style/SwitchButton"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android:text="开始录制"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android:checked="false"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&lt;TextView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android:id="@+id/tv_audio_play"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android:padding="5dp"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&lt;CheckBox 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android:id="@+id/ck_audio_play"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style="@style/SwitchButton"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android:enabled="false"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android:text="开始播放"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android:textColor="@color/dark_grey"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6F6AED7-EFCE-49C1-8CD7-C3D43664DAAA}"/>
              </a:ext>
            </a:extLst>
          </p:cNvPr>
          <p:cNvSpPr txBox="1"/>
          <p:nvPr/>
        </p:nvSpPr>
        <p:spPr>
          <a:xfrm>
            <a:off x="304801" y="6211669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AudioTrack</a:t>
            </a:r>
            <a:r>
              <a:rPr lang="zh-CN" altLang="en-US"/>
              <a:t>示例的布局文件，</a:t>
            </a:r>
            <a:endParaRPr lang="en-US" altLang="zh-CN"/>
          </a:p>
          <a:p>
            <a:pPr algn="ctr"/>
            <a:r>
              <a:rPr lang="en-US" altLang="zh-CN"/>
              <a:t>java</a:t>
            </a:r>
            <a:r>
              <a:rPr lang="zh-CN" altLang="en-US"/>
              <a:t>代码见备注↓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4FA53C6-A9BB-4939-B775-7D18DAC31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0" y="1332011"/>
            <a:ext cx="4688114" cy="4585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&lt;style name="SwitchButton"&gt;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name="android:layout_width"&gt;wrap_content&lt;/item&gt;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name="android:layout_height"&gt;wrap_content&lt;/item&gt;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name="android:padding"&gt;5dp&lt;/item&gt;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name="android:gravity"&gt;center&lt;/item&gt;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name="android:background"&gt;@drawable/btn_nine_selector&lt;/item&gt;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name="android:button"&gt;@null&lt;/item&gt;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name="android:text"&gt;&lt;/item&gt;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name="android:textSize"&gt;17sp&lt;/item&gt;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name="android:textStyle"&gt;normal&lt;/item&gt;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    &lt;item name="android:textColor"&gt;@color/black&lt;/item&gt;</a:t>
            </a:r>
            <a:b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400">
                <a:latin typeface="Consolas" panose="020B0609020204030204" pitchFamily="49" charset="0"/>
                <a:cs typeface="Consolas" panose="020B06090202040302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70268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557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视频</a:t>
            </a:r>
            <a:r>
              <a:rPr lang="zh-CN" altLang="en-US" sz="3600" dirty="0"/>
              <a:t>播放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介绍</a:t>
            </a:r>
            <a:r>
              <a:rPr lang="zh-CN" altLang="en-US" dirty="0"/>
              <a:t>视频播放的相关技术，首先说明视频视图的工作原理，并结合拖动条实现简单的视频播放器；接着阐述媒体控制条的用法，以及媒体控制条与视频视图的两种绑定方式；最后演示了如何实现自定义样式的视频播放控制条。</a:t>
            </a:r>
          </a:p>
          <a:p>
            <a:pPr marL="0" indent="0">
              <a:buNone/>
            </a:pPr>
            <a:r>
              <a:rPr lang="en-US" altLang="zh-CN" dirty="0" smtClean="0"/>
              <a:t>11.7  </a:t>
            </a:r>
            <a:r>
              <a:rPr lang="zh-CN" altLang="en-US" dirty="0"/>
              <a:t>视频视图</a:t>
            </a:r>
            <a:r>
              <a:rPr lang="en-US" altLang="zh-CN" dirty="0" err="1"/>
              <a:t>VideoView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11.8  </a:t>
            </a:r>
            <a:r>
              <a:rPr lang="zh-CN" altLang="en-US" dirty="0"/>
              <a:t>媒体控制条</a:t>
            </a:r>
            <a:r>
              <a:rPr lang="en-US" altLang="zh-CN" dirty="0" err="1"/>
              <a:t>MediaController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11.9  </a:t>
            </a:r>
            <a:r>
              <a:rPr lang="zh-CN" altLang="en-US" dirty="0"/>
              <a:t>自定义播放控制条</a:t>
            </a:r>
          </a:p>
        </p:txBody>
      </p:sp>
    </p:spTree>
    <p:extLst>
      <p:ext uri="{BB962C8B-B14F-4D97-AF65-F5344CB8AC3E}">
        <p14:creationId xmlns:p14="http://schemas.microsoft.com/office/powerpoint/2010/main" val="275802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812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11.7 </a:t>
            </a:r>
            <a:r>
              <a:rPr lang="zh-CN" altLang="en-US" sz="4000" dirty="0"/>
              <a:t>视频视图 </a:t>
            </a:r>
            <a:r>
              <a:rPr lang="en-US" altLang="zh-CN" sz="4000" dirty="0" err="1"/>
              <a:t>VideoView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视频视图</a:t>
            </a:r>
            <a:r>
              <a:rPr lang="en-US" altLang="zh-CN" dirty="0" err="1"/>
              <a:t>VideoView</a:t>
            </a:r>
            <a:r>
              <a:rPr lang="zh-CN" altLang="zh-CN" dirty="0"/>
              <a:t>内部集成了</a:t>
            </a:r>
            <a:r>
              <a:rPr lang="en-US" altLang="zh-CN" dirty="0" err="1"/>
              <a:t>SurfaceView</a:t>
            </a:r>
            <a:r>
              <a:rPr lang="zh-CN" altLang="zh-CN" dirty="0"/>
              <a:t>和</a:t>
            </a:r>
            <a:r>
              <a:rPr lang="en-US" altLang="zh-CN" dirty="0" err="1"/>
              <a:t>MediaPlayer</a:t>
            </a:r>
            <a:r>
              <a:rPr lang="zh-CN" altLang="zh-CN" dirty="0"/>
              <a:t>，从而实现视频画面与视频操作的统一管理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由于</a:t>
            </a:r>
            <a:r>
              <a:rPr lang="en-US" altLang="zh-CN" dirty="0" err="1"/>
              <a:t>VideoView</a:t>
            </a:r>
            <a:r>
              <a:rPr lang="zh-CN" altLang="zh-CN" dirty="0"/>
              <a:t>只是一个播放界面，本身不会显示进度条，因此实际开发中至少得给它配备一个拖动条</a:t>
            </a:r>
            <a:r>
              <a:rPr lang="en-US" altLang="zh-CN" dirty="0" err="1"/>
              <a:t>SeekBar</a:t>
            </a:r>
            <a:r>
              <a:rPr lang="zh-CN" altLang="zh-CN" dirty="0"/>
              <a:t>，一方面用来展示当前的播放进度，另一方面用来拖动播放位置。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46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522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如何使用</a:t>
            </a:r>
            <a:r>
              <a:rPr lang="en-US" altLang="zh-CN" sz="3600" dirty="0" err="1" smtClean="0"/>
              <a:t>VideoView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VideoView</a:t>
            </a:r>
            <a:r>
              <a:rPr lang="zh-CN" altLang="zh-CN" dirty="0"/>
              <a:t>的常用</a:t>
            </a:r>
            <a:r>
              <a:rPr lang="zh-CN" altLang="en-US" dirty="0"/>
              <a:t>设置</a:t>
            </a:r>
            <a:r>
              <a:rPr lang="zh-CN" altLang="zh-CN" dirty="0"/>
              <a:t>方法说明。</a:t>
            </a:r>
          </a:p>
          <a:p>
            <a:pPr lvl="1"/>
            <a:r>
              <a:rPr lang="en-US" altLang="zh-CN" dirty="0" err="1"/>
              <a:t>setVideoPath</a:t>
            </a:r>
            <a:r>
              <a:rPr lang="zh-CN" altLang="zh-CN" dirty="0"/>
              <a:t>：设置视频文件的路径。</a:t>
            </a:r>
          </a:p>
          <a:p>
            <a:pPr lvl="1"/>
            <a:r>
              <a:rPr lang="en-US" altLang="zh-CN" dirty="0" err="1"/>
              <a:t>setMediaController</a:t>
            </a:r>
            <a:r>
              <a:rPr lang="zh-CN" altLang="zh-CN" dirty="0"/>
              <a:t>：设置媒体控制条的对象。</a:t>
            </a:r>
          </a:p>
          <a:p>
            <a:pPr lvl="1"/>
            <a:r>
              <a:rPr lang="en-US" altLang="zh-CN" dirty="0" err="1"/>
              <a:t>setOnPreparedListener</a:t>
            </a:r>
            <a:r>
              <a:rPr lang="zh-CN" altLang="zh-CN" dirty="0"/>
              <a:t>：设置预备播放监听器。</a:t>
            </a:r>
          </a:p>
          <a:p>
            <a:pPr lvl="1"/>
            <a:r>
              <a:rPr lang="en-US" altLang="zh-CN" dirty="0" err="1"/>
              <a:t>setOnCompletionListener</a:t>
            </a:r>
            <a:r>
              <a:rPr lang="zh-CN" altLang="zh-CN" dirty="0"/>
              <a:t>：设置结束播放监听器。</a:t>
            </a:r>
          </a:p>
          <a:p>
            <a:pPr lvl="1"/>
            <a:r>
              <a:rPr lang="en-US" altLang="zh-CN" dirty="0" err="1"/>
              <a:t>setOnErrorListener</a:t>
            </a:r>
            <a:r>
              <a:rPr lang="zh-CN" altLang="zh-CN" dirty="0"/>
              <a:t>：设置播放异常监听器。</a:t>
            </a:r>
          </a:p>
          <a:p>
            <a:pPr lvl="1"/>
            <a:r>
              <a:rPr lang="en-US" altLang="zh-CN" dirty="0" err="1"/>
              <a:t>setOnInfoListener</a:t>
            </a:r>
            <a:r>
              <a:rPr lang="zh-CN" altLang="zh-CN" dirty="0"/>
              <a:t>：设置播放信息监听器。</a:t>
            </a:r>
          </a:p>
          <a:p>
            <a:pPr lvl="1"/>
            <a:r>
              <a:rPr lang="en-US" altLang="zh-CN" dirty="0" err="1"/>
              <a:t>requestFocus</a:t>
            </a:r>
            <a:r>
              <a:rPr lang="zh-CN" altLang="zh-CN" dirty="0"/>
              <a:t>：请求获得焦点。</a:t>
            </a:r>
          </a:p>
        </p:txBody>
      </p:sp>
    </p:spTree>
    <p:extLst>
      <p:ext uri="{BB962C8B-B14F-4D97-AF65-F5344CB8AC3E}">
        <p14:creationId xmlns:p14="http://schemas.microsoft.com/office/powerpoint/2010/main" val="460997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522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如何使用</a:t>
            </a:r>
            <a:r>
              <a:rPr lang="en-US" altLang="zh-CN" sz="3600" dirty="0" err="1" smtClean="0"/>
              <a:t>VideoView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VideoView</a:t>
            </a:r>
            <a:r>
              <a:rPr lang="zh-CN" altLang="zh-CN" dirty="0"/>
              <a:t>的常用</a:t>
            </a:r>
            <a:r>
              <a:rPr lang="zh-CN" altLang="en-US" dirty="0"/>
              <a:t>播放</a:t>
            </a:r>
            <a:r>
              <a:rPr lang="zh-CN" altLang="zh-CN" dirty="0"/>
              <a:t>方法说明。</a:t>
            </a:r>
          </a:p>
          <a:p>
            <a:pPr lvl="1"/>
            <a:r>
              <a:rPr lang="en-US" altLang="zh-CN" dirty="0"/>
              <a:t>start</a:t>
            </a:r>
            <a:r>
              <a:rPr lang="zh-CN" altLang="zh-CN" dirty="0"/>
              <a:t>：开始播放视频。</a:t>
            </a:r>
          </a:p>
          <a:p>
            <a:pPr lvl="1"/>
            <a:r>
              <a:rPr lang="en-US" altLang="zh-CN" dirty="0"/>
              <a:t>pause</a:t>
            </a:r>
            <a:r>
              <a:rPr lang="zh-CN" altLang="zh-CN" dirty="0"/>
              <a:t>：暂停播放视频。</a:t>
            </a:r>
          </a:p>
          <a:p>
            <a:pPr lvl="1"/>
            <a:r>
              <a:rPr lang="en-US" altLang="zh-CN" dirty="0"/>
              <a:t>resume</a:t>
            </a:r>
            <a:r>
              <a:rPr lang="zh-CN" altLang="zh-CN" dirty="0"/>
              <a:t>：恢复播放视频。</a:t>
            </a:r>
          </a:p>
          <a:p>
            <a:pPr lvl="1"/>
            <a:r>
              <a:rPr lang="en-US" altLang="zh-CN" dirty="0"/>
              <a:t>suspend</a:t>
            </a:r>
            <a:r>
              <a:rPr lang="zh-CN" altLang="zh-CN" dirty="0"/>
              <a:t>：结束播放并释放资源。</a:t>
            </a:r>
          </a:p>
          <a:p>
            <a:pPr lvl="1"/>
            <a:r>
              <a:rPr lang="en-US" altLang="zh-CN" dirty="0" err="1"/>
              <a:t>seekTo</a:t>
            </a:r>
            <a:r>
              <a:rPr lang="zh-CN" altLang="zh-CN" dirty="0"/>
              <a:t>：拖动视频到指定进度开始播放。</a:t>
            </a:r>
          </a:p>
          <a:p>
            <a:pPr lvl="1"/>
            <a:r>
              <a:rPr lang="en-US" altLang="zh-CN" dirty="0" err="1"/>
              <a:t>getDuration</a:t>
            </a:r>
            <a:r>
              <a:rPr lang="zh-CN" altLang="zh-CN" dirty="0"/>
              <a:t>：获得视频的总时长。</a:t>
            </a:r>
          </a:p>
          <a:p>
            <a:pPr lvl="1"/>
            <a:r>
              <a:rPr lang="en-US" altLang="zh-CN" dirty="0" err="1"/>
              <a:t>getCurrentPosition</a:t>
            </a:r>
            <a:r>
              <a:rPr lang="zh-CN" altLang="zh-CN" dirty="0"/>
              <a:t>：获得当前的播放位置。</a:t>
            </a:r>
            <a:endParaRPr lang="en-US" altLang="zh-CN" dirty="0"/>
          </a:p>
          <a:p>
            <a:pPr lvl="1"/>
            <a:r>
              <a:rPr lang="en-US" altLang="zh-CN" dirty="0" err="1"/>
              <a:t>isPlaying</a:t>
            </a:r>
            <a:r>
              <a:rPr lang="zh-CN" altLang="zh-CN" dirty="0"/>
              <a:t>：判断是否正在播放。</a:t>
            </a:r>
          </a:p>
          <a:p>
            <a:pPr lvl="1"/>
            <a:r>
              <a:rPr lang="en-US" altLang="zh-CN" dirty="0" err="1"/>
              <a:t>getBufferPercentage</a:t>
            </a:r>
            <a:r>
              <a:rPr lang="zh-CN" altLang="zh-CN" dirty="0"/>
              <a:t>：获得已缓冲的比例。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0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123" y="816560"/>
            <a:ext cx="10515600" cy="55429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zh-CN" altLang="en-US" sz="3600" dirty="0"/>
              <a:t>视频视图的播放效果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4" y="1463040"/>
            <a:ext cx="5172509" cy="4587240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0" y="1463040"/>
            <a:ext cx="5172509" cy="4587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295124" y="626682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视频视图刚刚开始播放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05020" y="626682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视频视图即将结束播放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117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A974B74C-4AE1-463E-BEA4-DA666F1FD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742" y="151183"/>
            <a:ext cx="7228114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&lt;Button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android:id="@+id/btn_open"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android:gravity="center"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android:text="打开视频文件"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android:id="@+id/ll_play"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android:orientation="vertical" 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&lt;VideoView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android:id="@+id/vv_content"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android:layout_gravity="center"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&lt;SeekBar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android:id="@+id/sb_play"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android:layout_width="match_parent"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android:max="100"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android:thumb="@drawable/seekbar_point" /&gt;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ADA895A-8CB6-49C6-BC65-46C8B3AF163D}"/>
              </a:ext>
            </a:extLst>
          </p:cNvPr>
          <p:cNvSpPr txBox="1"/>
          <p:nvPr/>
        </p:nvSpPr>
        <p:spPr>
          <a:xfrm>
            <a:off x="319315" y="5398869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VideoView</a:t>
            </a:r>
            <a:r>
              <a:rPr lang="zh-CN" altLang="en-US"/>
              <a:t>示例的布局文件，</a:t>
            </a:r>
            <a:endParaRPr lang="en-US" altLang="zh-CN"/>
          </a:p>
          <a:p>
            <a:pPr algn="ctr"/>
            <a:r>
              <a:rPr lang="en-US" altLang="zh-CN"/>
              <a:t>java</a:t>
            </a:r>
            <a:r>
              <a:rPr lang="zh-CN" altLang="en-US"/>
              <a:t>代码见备注↓</a:t>
            </a:r>
          </a:p>
        </p:txBody>
      </p:sp>
    </p:spTree>
    <p:extLst>
      <p:ext uri="{BB962C8B-B14F-4D97-AF65-F5344CB8AC3E}">
        <p14:creationId xmlns:p14="http://schemas.microsoft.com/office/powerpoint/2010/main" val="2494330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73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11.8  </a:t>
            </a:r>
            <a:r>
              <a:rPr lang="zh-CN" altLang="en-US" sz="4000" dirty="0"/>
              <a:t>媒体控制条</a:t>
            </a:r>
            <a:r>
              <a:rPr lang="en-US" altLang="zh-CN" sz="4000" dirty="0" err="1"/>
              <a:t>MediaController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MediaController</a:t>
            </a:r>
            <a:r>
              <a:rPr lang="zh-CN" altLang="zh-CN" dirty="0"/>
              <a:t>支持</a:t>
            </a:r>
            <a:r>
              <a:rPr lang="zh-CN" altLang="en-US" dirty="0"/>
              <a:t>下列</a:t>
            </a:r>
            <a:r>
              <a:rPr lang="zh-CN" altLang="zh-CN" dirty="0"/>
              <a:t>基本的播放控制操作：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）显示当前的播放进度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）拖动到指定位置播放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）暂停播放与恢复播放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）查看视频的总时长和已播放时长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）对视频做快进或快退操作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88882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如何使用</a:t>
            </a:r>
            <a:r>
              <a:rPr lang="en-US" altLang="zh-CN" sz="3600" dirty="0" err="1"/>
              <a:t>MediaController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 err="1"/>
              <a:t>MediaController</a:t>
            </a:r>
            <a:r>
              <a:rPr lang="zh-CN" altLang="zh-CN" dirty="0"/>
              <a:t>的常用方法说明。</a:t>
            </a:r>
          </a:p>
          <a:p>
            <a:pPr lvl="1"/>
            <a:r>
              <a:rPr lang="en-US" altLang="zh-CN" dirty="0" err="1"/>
              <a:t>setMediaPlayer</a:t>
            </a:r>
            <a:r>
              <a:rPr lang="zh-CN" altLang="zh-CN" dirty="0"/>
              <a:t>：设置媒体播放器的对象。</a:t>
            </a:r>
          </a:p>
          <a:p>
            <a:pPr lvl="1"/>
            <a:r>
              <a:rPr lang="en-US" altLang="zh-CN" dirty="0" err="1"/>
              <a:t>setAnchorView</a:t>
            </a:r>
            <a:r>
              <a:rPr lang="zh-CN" altLang="zh-CN" dirty="0"/>
              <a:t>：设置绑定的主视图。</a:t>
            </a:r>
          </a:p>
          <a:p>
            <a:pPr lvl="1"/>
            <a:r>
              <a:rPr lang="en-US" altLang="zh-CN" dirty="0"/>
              <a:t>show</a:t>
            </a:r>
            <a:r>
              <a:rPr lang="zh-CN" altLang="zh-CN" dirty="0"/>
              <a:t>：显示媒体控制条。</a:t>
            </a:r>
          </a:p>
          <a:p>
            <a:pPr lvl="1"/>
            <a:r>
              <a:rPr lang="en-US" altLang="zh-CN" dirty="0"/>
              <a:t>hide</a:t>
            </a:r>
            <a:r>
              <a:rPr lang="zh-CN" altLang="zh-CN" dirty="0"/>
              <a:t>：隐藏媒体控制条。</a:t>
            </a:r>
          </a:p>
          <a:p>
            <a:pPr lvl="1"/>
            <a:r>
              <a:rPr lang="en-US" altLang="zh-CN" dirty="0" err="1"/>
              <a:t>isShowing</a:t>
            </a:r>
            <a:r>
              <a:rPr lang="zh-CN" altLang="zh-CN" dirty="0"/>
              <a:t>：判断媒体控制条是否正在显示。</a:t>
            </a:r>
          </a:p>
          <a:p>
            <a:pPr lvl="1"/>
            <a:r>
              <a:rPr lang="en-US" altLang="zh-CN" dirty="0" err="1"/>
              <a:t>setPrevNextListeners</a:t>
            </a:r>
            <a:r>
              <a:rPr lang="zh-CN" altLang="zh-CN" dirty="0"/>
              <a:t>：设置前一个按钮与后一个按钮的点击监听器。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注意：</a:t>
            </a:r>
            <a:r>
              <a:rPr lang="en-US" altLang="zh-CN" dirty="0"/>
              <a:t> </a:t>
            </a:r>
            <a:r>
              <a:rPr lang="en-US" altLang="zh-CN" dirty="0" err="1"/>
              <a:t>setMediaPlayer</a:t>
            </a:r>
            <a:r>
              <a:rPr lang="zh-CN" altLang="en-US" dirty="0"/>
              <a:t>和</a:t>
            </a:r>
            <a:r>
              <a:rPr lang="en-US" altLang="zh-CN" dirty="0" err="1"/>
              <a:t>setAnchorView</a:t>
            </a:r>
            <a:r>
              <a:rPr lang="zh-CN" altLang="zh-CN" dirty="0"/>
              <a:t>只能</a:t>
            </a:r>
            <a:r>
              <a:rPr lang="zh-CN" altLang="en-US" dirty="0"/>
              <a:t>同时</a:t>
            </a:r>
            <a:r>
              <a:rPr lang="zh-CN" altLang="zh-CN" dirty="0"/>
              <a:t>调用</a:t>
            </a:r>
            <a:r>
              <a:rPr lang="zh-CN" altLang="en-US" dirty="0"/>
              <a:t>其中</a:t>
            </a:r>
            <a:r>
              <a:rPr lang="zh-CN" altLang="zh-CN" dirty="0"/>
              <a:t>一个</a:t>
            </a:r>
            <a:r>
              <a:rPr lang="zh-CN" altLang="en-US" dirty="0"/>
              <a:t>方法。</a:t>
            </a:r>
          </a:p>
        </p:txBody>
      </p:sp>
    </p:spTree>
    <p:extLst>
      <p:ext uri="{BB962C8B-B14F-4D97-AF65-F5344CB8AC3E}">
        <p14:creationId xmlns:p14="http://schemas.microsoft.com/office/powerpoint/2010/main" val="1566888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381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/>
              <a:t>如何集成</a:t>
            </a:r>
            <a:r>
              <a:rPr lang="en-US" altLang="zh-CN" sz="3600" err="1"/>
              <a:t>VideoView</a:t>
            </a:r>
            <a:r>
              <a:rPr lang="zh-CN" altLang="zh-CN" sz="3600"/>
              <a:t>与</a:t>
            </a:r>
            <a:r>
              <a:rPr lang="en-US" altLang="zh-CN" sz="3600" dirty="0" err="1"/>
              <a:t>MediaController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VideoView</a:t>
            </a:r>
            <a:r>
              <a:rPr lang="zh-CN" altLang="zh-CN" dirty="0"/>
              <a:t>与</a:t>
            </a:r>
            <a:r>
              <a:rPr lang="en-US" altLang="zh-CN" dirty="0" err="1"/>
              <a:t>MediaController</a:t>
            </a:r>
            <a:r>
              <a:rPr lang="zh-CN" altLang="zh-CN" dirty="0"/>
              <a:t>的集成方式</a:t>
            </a:r>
            <a:r>
              <a:rPr lang="zh-CN" altLang="en-US" dirty="0"/>
              <a:t>有</a:t>
            </a:r>
            <a:r>
              <a:rPr lang="zh-CN" altLang="zh-CN" dirty="0"/>
              <a:t>两种：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zh-CN" dirty="0"/>
              <a:t>在布局文件中声明</a:t>
            </a:r>
            <a:r>
              <a:rPr lang="en-US" altLang="zh-CN" dirty="0" err="1"/>
              <a:t>VideoView</a:t>
            </a:r>
            <a:endParaRPr lang="zh-CN" altLang="zh-CN" dirty="0"/>
          </a:p>
          <a:p>
            <a:pPr lvl="1"/>
            <a:r>
              <a:rPr lang="zh-CN" altLang="zh-CN" dirty="0"/>
              <a:t>视频视图对象的使用步骤不变，即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先调用</a:t>
            </a:r>
            <a:r>
              <a:rPr lang="en-US" altLang="zh-CN" dirty="0" err="1"/>
              <a:t>setVideoPath</a:t>
            </a:r>
            <a:r>
              <a:rPr lang="zh-CN" altLang="zh-CN" dirty="0"/>
              <a:t>方法指定视频文件，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然后调用</a:t>
            </a:r>
            <a:r>
              <a:rPr lang="en-US" altLang="zh-CN" dirty="0" err="1"/>
              <a:t>setMediaController</a:t>
            </a:r>
            <a:r>
              <a:rPr lang="zh-CN" altLang="zh-CN" dirty="0"/>
              <a:t>方法指定控制条，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zh-CN" dirty="0"/>
              <a:t>最后调用</a:t>
            </a:r>
            <a:r>
              <a:rPr lang="en-US" altLang="zh-CN" dirty="0"/>
              <a:t>start</a:t>
            </a:r>
            <a:r>
              <a:rPr lang="zh-CN" altLang="zh-CN" dirty="0"/>
              <a:t>方法开始播放。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zh-CN" dirty="0"/>
              <a:t>在代码中动态添加</a:t>
            </a:r>
            <a:r>
              <a:rPr lang="en-US" altLang="zh-CN" dirty="0" err="1"/>
              <a:t>VideoView</a:t>
            </a:r>
            <a:endParaRPr lang="zh-CN" altLang="zh-CN" dirty="0"/>
          </a:p>
          <a:p>
            <a:pPr lvl="1"/>
            <a:r>
              <a:rPr lang="zh-CN" altLang="zh-CN" dirty="0"/>
              <a:t>视频视图对象需要在代码中构建并添加，其余使用步骤同上。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82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386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如何使用画廊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下面是</a:t>
            </a:r>
            <a:r>
              <a:rPr lang="en-US" altLang="zh-CN" dirty="0"/>
              <a:t>Gallery</a:t>
            </a:r>
            <a:r>
              <a:rPr lang="zh-CN" altLang="zh-CN" dirty="0"/>
              <a:t>的常用方法说明。</a:t>
            </a:r>
          </a:p>
          <a:p>
            <a:pPr lvl="1"/>
            <a:r>
              <a:rPr lang="en-US" altLang="zh-CN" dirty="0" err="1"/>
              <a:t>setSpacing</a:t>
            </a:r>
            <a:r>
              <a:rPr lang="zh-CN" altLang="zh-CN" dirty="0"/>
              <a:t>：设置图片之间的间隔大小。</a:t>
            </a:r>
          </a:p>
          <a:p>
            <a:pPr lvl="1"/>
            <a:r>
              <a:rPr lang="en-US" altLang="zh-CN" dirty="0" err="1"/>
              <a:t>setUnselectedAlpha</a:t>
            </a:r>
            <a:r>
              <a:rPr lang="zh-CN" altLang="zh-CN" dirty="0"/>
              <a:t>：设置未选定图片的透明度。</a:t>
            </a:r>
          </a:p>
          <a:p>
            <a:pPr lvl="1"/>
            <a:r>
              <a:rPr lang="en-US" altLang="zh-CN" dirty="0" err="1"/>
              <a:t>setAdapter</a:t>
            </a:r>
            <a:r>
              <a:rPr lang="zh-CN" altLang="zh-CN" dirty="0"/>
              <a:t>：设置画廊的适配器。</a:t>
            </a:r>
          </a:p>
          <a:p>
            <a:pPr lvl="1"/>
            <a:r>
              <a:rPr lang="en-US" altLang="zh-CN" dirty="0" err="1"/>
              <a:t>getSelectedItemId</a:t>
            </a:r>
            <a:r>
              <a:rPr lang="zh-CN" altLang="zh-CN" dirty="0"/>
              <a:t>：获取当前选中的视图序号。</a:t>
            </a:r>
          </a:p>
          <a:p>
            <a:pPr lvl="1"/>
            <a:r>
              <a:rPr lang="en-US" altLang="zh-CN" dirty="0" err="1"/>
              <a:t>setSelection</a:t>
            </a:r>
            <a:r>
              <a:rPr lang="zh-CN" altLang="zh-CN" dirty="0"/>
              <a:t>：设置当前选中第几个视图。</a:t>
            </a:r>
          </a:p>
          <a:p>
            <a:pPr lvl="1"/>
            <a:r>
              <a:rPr lang="en-US" altLang="zh-CN" dirty="0" err="1"/>
              <a:t>setOnItemClickListener</a:t>
            </a:r>
            <a:r>
              <a:rPr lang="zh-CN" altLang="zh-CN" dirty="0"/>
              <a:t>：设置单项的点击监听器。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170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39" y="792433"/>
            <a:ext cx="10515600" cy="716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媒体控制条的播放效果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8" y="1508760"/>
            <a:ext cx="4965801" cy="4831260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07" y="1508760"/>
            <a:ext cx="4971477" cy="4836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734274" y="64596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媒体控制条已隐藏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49764" y="64596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媒体控制条已弹出来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4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4CB92D4C-A637-4731-9B2C-EB7D3BB48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166" y="506687"/>
            <a:ext cx="7566991" cy="6186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 &gt;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&lt;Button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android:id="@+id/btn_open"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android:gravity="center"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android:text="打开视频文件"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android:id="@+id/ll_play"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android:orientation="vertical" /&gt;</a:t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1206C914-43A7-4989-9C19-440832F1EFB0}"/>
              </a:ext>
            </a:extLst>
          </p:cNvPr>
          <p:cNvSpPr txBox="1"/>
          <p:nvPr/>
        </p:nvSpPr>
        <p:spPr>
          <a:xfrm>
            <a:off x="438585" y="5385616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MediaController</a:t>
            </a:r>
            <a:r>
              <a:rPr lang="zh-CN" altLang="en-US"/>
              <a:t>示例的布局文件，</a:t>
            </a:r>
            <a:endParaRPr lang="en-US" altLang="zh-CN"/>
          </a:p>
          <a:p>
            <a:pPr algn="ctr"/>
            <a:r>
              <a:rPr lang="en-US" altLang="zh-CN"/>
              <a:t>java</a:t>
            </a:r>
            <a:r>
              <a:rPr lang="zh-CN" altLang="en-US"/>
              <a:t>代码见备注↓</a:t>
            </a:r>
          </a:p>
        </p:txBody>
      </p:sp>
    </p:spTree>
    <p:extLst>
      <p:ext uri="{BB962C8B-B14F-4D97-AF65-F5344CB8AC3E}">
        <p14:creationId xmlns:p14="http://schemas.microsoft.com/office/powerpoint/2010/main" val="202063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8444" y="53860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11.9 </a:t>
            </a:r>
            <a:r>
              <a:rPr lang="zh-CN" altLang="en-US" sz="4000" dirty="0"/>
              <a:t>自定义播放控制条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MediaController</a:t>
            </a:r>
            <a:r>
              <a:rPr lang="zh-CN" altLang="zh-CN" dirty="0"/>
              <a:t>只提供基本的播放控制，却无法进行其它个性化的定制，比如以下功能就不支持：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）控制条分上下两行，上面是控制按钮，下面是进度条，高度太宽了，有碍观瞻；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）按钮样式无法定制，且不能增加新按钮，也无法删除按钮；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）进度条与播放时间的样式也不能定制；</a:t>
            </a:r>
          </a:p>
        </p:txBody>
      </p:sp>
    </p:spTree>
    <p:extLst>
      <p:ext uri="{BB962C8B-B14F-4D97-AF65-F5344CB8AC3E}">
        <p14:creationId xmlns:p14="http://schemas.microsoft.com/office/powerpoint/2010/main" val="1825522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548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zh-CN" sz="3600" dirty="0"/>
              <a:t>视频控制条</a:t>
            </a:r>
            <a:r>
              <a:rPr lang="zh-CN" altLang="en-US" sz="3600" dirty="0"/>
              <a:t>的定制要求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自定义的</a:t>
            </a:r>
            <a:r>
              <a:rPr lang="zh-CN" altLang="zh-CN" dirty="0"/>
              <a:t>视频控制条</a:t>
            </a:r>
            <a:r>
              <a:rPr lang="zh-CN" altLang="en-US" dirty="0"/>
              <a:t>需要</a:t>
            </a:r>
            <a:r>
              <a:rPr lang="zh-CN" altLang="zh-CN" dirty="0"/>
              <a:t>提供以下控件：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）一个播放按钮，点击按钮暂停播放，再点击恢复播放；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）一个拖动条，动态显示当前的播放进度，并允许把视频拖动到指定位置开始播放；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）两个文本控件，一个显示视频的总时长，另一个显示视频的已播放时长；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576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如何关联视频视图和视频控制条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" y="1642745"/>
            <a:ext cx="1164336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视频控制条</a:t>
            </a:r>
            <a:r>
              <a:rPr lang="zh-CN" altLang="en-US" dirty="0"/>
              <a:t>的</a:t>
            </a:r>
            <a:r>
              <a:rPr lang="zh-CN" altLang="zh-CN" dirty="0"/>
              <a:t>难点在于如何跟</a:t>
            </a:r>
            <a:r>
              <a:rPr lang="en-US" altLang="zh-CN" dirty="0" err="1"/>
              <a:t>VideoView</a:t>
            </a:r>
            <a:r>
              <a:rPr lang="zh-CN" altLang="zh-CN" dirty="0"/>
              <a:t>同步当前的播放进度</a:t>
            </a:r>
            <a:r>
              <a:rPr lang="zh-CN" altLang="en-US" dirty="0"/>
              <a:t>，解决办法如下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对于视频视图向控制条通知播放进度，可以设置定时器持续刷新播放进度；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对于控制条向视频视图通知播放动作，可以监听播放按钮的点击事件，以及拖动条的拖动事件，并将事件处理结果传给</a:t>
            </a:r>
            <a:r>
              <a:rPr lang="en-US" altLang="zh-CN" dirty="0" err="1"/>
              <a:t>VideoView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218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9764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视频控制条的播放效果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4" y="1759963"/>
            <a:ext cx="4110869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423" y="1757023"/>
            <a:ext cx="4113646" cy="43542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00433" y="63526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正在播放时的视频画面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60751" y="63526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暂停播放时的视频画面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07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F060B00-85E0-4365-9526-F971DACAA646}"/>
              </a:ext>
            </a:extLst>
          </p:cNvPr>
          <p:cNvSpPr txBox="1"/>
          <p:nvPr/>
        </p:nvSpPr>
        <p:spPr>
          <a:xfrm>
            <a:off x="875907" y="5544642"/>
            <a:ext cx="33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VideoController</a:t>
            </a:r>
            <a:r>
              <a:rPr lang="zh-CN" altLang="en-US"/>
              <a:t>示例的布局文件，</a:t>
            </a:r>
            <a:endParaRPr lang="en-US" altLang="zh-CN"/>
          </a:p>
          <a:p>
            <a:pPr algn="ctr"/>
            <a:r>
              <a:rPr lang="en-US" altLang="zh-CN"/>
              <a:t>java</a:t>
            </a:r>
            <a:r>
              <a:rPr lang="zh-CN" altLang="en-US"/>
              <a:t>代码见备注↓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51CA9839-5FB9-4A4E-B84A-C72D663B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1049" y="371906"/>
            <a:ext cx="6972301" cy="63401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&lt;LinearLayout xmlns:android="http://schemas.android.com/apk/res/android"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android:orientation="vertical" 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&lt;Button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android:id="@+id/btn_open"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android:gravity="center"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android:text="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>打开视频文件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android:textColor="@color/black"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android:textSize="17sp" /&gt;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&lt;LinearLayout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android:id="@+id/ll_play"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android:orientation="vertical" 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&lt;VideoView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android:id="@+id/vv_content"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android:layout_width="match_parent"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android:layout_height="wrap_content"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android:layout_gravity="center" /&gt;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&lt;/LinearLayout&gt;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&lt;/LinearLayout&gt;</a:t>
            </a:r>
            <a:endParaRPr kumimoji="0" lang="zh-CN" altLang="zh-CN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8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062"/>
            <a:ext cx="107442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11.10  </a:t>
            </a:r>
            <a:r>
              <a:rPr lang="zh-CN" altLang="en-US" sz="4000" dirty="0"/>
              <a:t>实战项目：影视播放器</a:t>
            </a:r>
            <a:r>
              <a:rPr lang="en-US" altLang="zh-CN" sz="4000" dirty="0"/>
              <a:t>——</a:t>
            </a:r>
            <a:r>
              <a:rPr lang="zh-CN" altLang="en-US" sz="4000" dirty="0"/>
              <a:t>爱看剧场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既然视频类</a:t>
            </a:r>
            <a:r>
              <a:rPr lang="en-US" altLang="zh-CN" dirty="0"/>
              <a:t>App</a:t>
            </a:r>
            <a:r>
              <a:rPr lang="zh-CN" altLang="en-US" dirty="0"/>
              <a:t>的用户众多，如何让用户拥有良好的观影体验，这便是个值得深入探讨的课题，本实战项目即以通行的影视播放器为蓝本，论述“爱看剧场”的设计与实现。</a:t>
            </a:r>
          </a:p>
          <a:p>
            <a:pPr marL="0" indent="0">
              <a:buNone/>
            </a:pPr>
            <a:r>
              <a:rPr lang="en-US" altLang="zh-CN" dirty="0" smtClean="0"/>
              <a:t>11.10.1  </a:t>
            </a:r>
            <a:r>
              <a:rPr lang="zh-CN" altLang="en-US" dirty="0"/>
              <a:t>设计思路</a:t>
            </a:r>
          </a:p>
          <a:p>
            <a:pPr marL="0" indent="0">
              <a:buNone/>
            </a:pPr>
            <a:r>
              <a:rPr lang="en-US" altLang="zh-CN" dirty="0" smtClean="0"/>
              <a:t>11.10.2  </a:t>
            </a:r>
            <a:r>
              <a:rPr lang="zh-CN" altLang="en-US" dirty="0"/>
              <a:t>小知识：竖屏与横屏切换</a:t>
            </a:r>
          </a:p>
          <a:p>
            <a:pPr marL="0" indent="0">
              <a:buNone/>
            </a:pPr>
            <a:r>
              <a:rPr lang="en-US" altLang="zh-CN" dirty="0" smtClean="0"/>
              <a:t>12.10.3  </a:t>
            </a:r>
            <a:r>
              <a:rPr lang="zh-CN" altLang="en-US" dirty="0"/>
              <a:t>代码示例</a:t>
            </a:r>
          </a:p>
        </p:txBody>
      </p:sp>
    </p:spTree>
    <p:extLst>
      <p:ext uri="{BB962C8B-B14F-4D97-AF65-F5344CB8AC3E}">
        <p14:creationId xmlns:p14="http://schemas.microsoft.com/office/powerpoint/2010/main" val="1414338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11.10.1  </a:t>
            </a:r>
            <a:r>
              <a:rPr lang="zh-CN" altLang="en-US" sz="4000" dirty="0"/>
              <a:t>设计思路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与按键众多的电视遥控器相比，</a:t>
            </a:r>
            <a:r>
              <a:rPr lang="zh-CN" altLang="zh-CN" dirty="0"/>
              <a:t>手机只有一个触摸屏，以及寥寥几个按键，无法满足</a:t>
            </a:r>
            <a:r>
              <a:rPr lang="zh-CN" altLang="en-US" dirty="0"/>
              <a:t>视频</a:t>
            </a:r>
            <a:r>
              <a:rPr lang="zh-CN" altLang="zh-CN" dirty="0"/>
              <a:t>的播控要求。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因而播放界面必须提供类似电脑播放器下方的控制条，方便用户随时进行播控操作。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但播放器顶部和底部的控制条，并不会一直显示在屏幕上，而是稍等片刻即自动消失。直到下次用户触摸屏幕之时，才会再次弹出播放控制条。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80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/>
              <a:t>某影视</a:t>
            </a:r>
            <a:r>
              <a:rPr lang="en-US" altLang="zh-CN" sz="3600" dirty="0"/>
              <a:t>App</a:t>
            </a:r>
            <a:r>
              <a:rPr lang="zh-CN" altLang="en-US" sz="3600" dirty="0"/>
              <a:t>的全屏播放界面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0727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使用画廊的编码步骤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首先在布局文件中放置一个框架布局</a:t>
            </a:r>
            <a:r>
              <a:rPr lang="en-US" altLang="zh-CN" dirty="0" err="1"/>
              <a:t>FrameLayout</a:t>
            </a:r>
            <a:r>
              <a:rPr lang="zh-CN" altLang="zh-CN" dirty="0"/>
              <a:t>，里面放一个画廊控件与一个图像视图控件，</a:t>
            </a:r>
            <a:r>
              <a:rPr lang="en-US" altLang="zh-CN" dirty="0" err="1"/>
              <a:t>ImageView</a:t>
            </a:r>
            <a:r>
              <a:rPr lang="zh-CN" altLang="zh-CN" dirty="0"/>
              <a:t>设置为充满整个屏幕，</a:t>
            </a:r>
            <a:r>
              <a:rPr lang="en-US" altLang="zh-CN" dirty="0"/>
              <a:t>Gallery</a:t>
            </a:r>
            <a:r>
              <a:rPr lang="zh-CN" altLang="zh-CN" dirty="0"/>
              <a:t>放在屏幕下方；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然后监听</a:t>
            </a:r>
            <a:r>
              <a:rPr lang="en-US" altLang="zh-CN" dirty="0"/>
              <a:t>Gallery</a:t>
            </a:r>
            <a:r>
              <a:rPr lang="zh-CN" altLang="zh-CN" dirty="0"/>
              <a:t>控件的单项点击事件，当用户点击指定图片项时，使用</a:t>
            </a:r>
            <a:r>
              <a:rPr lang="en-US" altLang="zh-CN" dirty="0" err="1"/>
              <a:t>ImageView</a:t>
            </a:r>
            <a:r>
              <a:rPr lang="zh-CN" altLang="zh-CN" dirty="0"/>
              <a:t>控件填充该图片，也就是点小图看大图。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如果想用其他控件替换</a:t>
            </a:r>
            <a:r>
              <a:rPr lang="en-US" altLang="zh-CN" dirty="0"/>
              <a:t>Gallery</a:t>
            </a:r>
            <a:r>
              <a:rPr lang="zh-CN" altLang="en-US" dirty="0"/>
              <a:t>，</a:t>
            </a:r>
            <a:r>
              <a:rPr lang="zh-CN" altLang="zh-CN" dirty="0"/>
              <a:t>可以考虑</a:t>
            </a:r>
            <a:r>
              <a:rPr lang="zh-CN" altLang="en-US" dirty="0"/>
              <a:t>采取水平方向</a:t>
            </a:r>
            <a:r>
              <a:rPr lang="zh-CN" altLang="zh-CN" dirty="0"/>
              <a:t>线性布局管理器的循环视图</a:t>
            </a:r>
            <a:r>
              <a:rPr lang="en-US" altLang="zh-CN" dirty="0" err="1"/>
              <a:t>RecyclerView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5678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/>
              <a:t>影视播放器用到的控件与技术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视频视图</a:t>
            </a:r>
            <a:r>
              <a:rPr lang="en-US" altLang="zh-CN" dirty="0" err="1"/>
              <a:t>VideoView</a:t>
            </a:r>
            <a:r>
              <a:rPr lang="zh-CN" altLang="zh-CN" dirty="0"/>
              <a:t>：承载影视画面的显示区域。</a:t>
            </a:r>
          </a:p>
          <a:p>
            <a:r>
              <a:rPr lang="zh-CN" altLang="zh-CN" dirty="0"/>
              <a:t>媒体播放器</a:t>
            </a:r>
            <a:r>
              <a:rPr lang="en-US" altLang="zh-CN" dirty="0" err="1"/>
              <a:t>MediaPlayer</a:t>
            </a:r>
            <a:r>
              <a:rPr lang="zh-CN" altLang="zh-CN" dirty="0"/>
              <a:t>：播放音频</a:t>
            </a:r>
            <a:r>
              <a:rPr lang="zh-CN" altLang="en-US" dirty="0"/>
              <a:t>和</a:t>
            </a:r>
            <a:r>
              <a:rPr lang="zh-CN" altLang="zh-CN" dirty="0"/>
              <a:t>播放视频都要用到</a:t>
            </a:r>
            <a:r>
              <a:rPr lang="zh-CN" altLang="en-US" dirty="0"/>
              <a:t>它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视频控制条</a:t>
            </a:r>
            <a:r>
              <a:rPr lang="en-US" altLang="zh-CN" dirty="0" err="1"/>
              <a:t>VideoController</a:t>
            </a:r>
            <a:r>
              <a:rPr lang="zh-CN" altLang="zh-CN" dirty="0"/>
              <a:t>：自定义的控制条更好使。</a:t>
            </a:r>
          </a:p>
          <a:p>
            <a:r>
              <a:rPr lang="zh-CN" altLang="zh-CN" dirty="0"/>
              <a:t>触摸事件</a:t>
            </a:r>
            <a:r>
              <a:rPr lang="en-US" altLang="zh-CN" dirty="0" err="1"/>
              <a:t>MotionEvent</a:t>
            </a:r>
            <a:r>
              <a:rPr lang="zh-CN" altLang="zh-CN" dirty="0"/>
              <a:t>：</a:t>
            </a:r>
            <a:r>
              <a:rPr lang="zh-CN" altLang="en-US" dirty="0"/>
              <a:t>需要支持</a:t>
            </a:r>
            <a:r>
              <a:rPr lang="zh-CN" altLang="zh-CN" dirty="0"/>
              <a:t>通过手势拖动播放进度。</a:t>
            </a:r>
          </a:p>
          <a:p>
            <a:r>
              <a:rPr lang="zh-CN" altLang="zh-CN" dirty="0"/>
              <a:t>补间动画</a:t>
            </a:r>
            <a:r>
              <a:rPr lang="en-US" altLang="zh-CN" dirty="0"/>
              <a:t>Animation</a:t>
            </a:r>
            <a:r>
              <a:rPr lang="zh-CN" altLang="zh-CN" dirty="0"/>
              <a:t>：在控制条弹出和隐藏的时候，可叠加平移动画与灰度动画，看起来更加自然。</a:t>
            </a:r>
          </a:p>
          <a:p>
            <a:r>
              <a:rPr lang="zh-CN" altLang="zh-CN" dirty="0"/>
              <a:t>按键事件</a:t>
            </a:r>
            <a:r>
              <a:rPr lang="en-US" altLang="zh-CN" dirty="0" err="1"/>
              <a:t>KeyEvent</a:t>
            </a:r>
            <a:r>
              <a:rPr lang="zh-CN" altLang="zh-CN" dirty="0"/>
              <a:t>：按下手机的音量加减键</a:t>
            </a:r>
            <a:r>
              <a:rPr lang="zh-CN" altLang="en-US" dirty="0"/>
              <a:t>可调节</a:t>
            </a:r>
            <a:r>
              <a:rPr lang="zh-CN" altLang="zh-CN" dirty="0"/>
              <a:t>媒体音量。</a:t>
            </a:r>
          </a:p>
          <a:p>
            <a:r>
              <a:rPr lang="zh-CN" altLang="zh-CN" dirty="0"/>
              <a:t>音量对话框</a:t>
            </a:r>
            <a:r>
              <a:rPr lang="en-US" altLang="zh-CN" dirty="0" err="1"/>
              <a:t>VolumeDialog</a:t>
            </a:r>
            <a:r>
              <a:rPr lang="zh-CN" altLang="zh-CN" dirty="0"/>
              <a:t>：用户也可通过该对话框里的拖动条将音量一步调节到位。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511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162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11.10.2  </a:t>
            </a:r>
            <a:r>
              <a:rPr lang="zh-CN" altLang="en-US" sz="4000" dirty="0"/>
              <a:t>小知识：竖屏与横屏切换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默认情况下，</a:t>
            </a:r>
            <a:r>
              <a:rPr lang="en-US" altLang="zh-CN" dirty="0"/>
              <a:t>App</a:t>
            </a:r>
            <a:r>
              <a:rPr lang="zh-CN" altLang="zh-CN" dirty="0"/>
              <a:t>每次切换屏幕都会重启</a:t>
            </a:r>
            <a:r>
              <a:rPr lang="en-US" altLang="zh-CN" dirty="0"/>
              <a:t>Activity</a:t>
            </a:r>
            <a:r>
              <a:rPr lang="zh-CN" altLang="zh-CN" dirty="0"/>
              <a:t>，即先执行活动页面的</a:t>
            </a:r>
            <a:r>
              <a:rPr lang="en-US" altLang="zh-CN" dirty="0" err="1"/>
              <a:t>onDestroy</a:t>
            </a:r>
            <a:r>
              <a:rPr lang="zh-CN" altLang="zh-CN" dirty="0"/>
              <a:t>方法，再执行活动页面的</a:t>
            </a:r>
            <a:r>
              <a:rPr lang="en-US" altLang="zh-CN" dirty="0" err="1"/>
              <a:t>onCreate</a:t>
            </a:r>
            <a:r>
              <a:rPr lang="zh-CN" altLang="zh-CN" dirty="0"/>
              <a:t>方法，这便导致正在播放的视频被中断返回了。</a:t>
            </a:r>
            <a:endParaRPr lang="en-US" altLang="zh-CN" dirty="0"/>
          </a:p>
          <a:p>
            <a:r>
              <a:rPr lang="zh-CN" altLang="zh-CN" dirty="0"/>
              <a:t>给</a:t>
            </a:r>
            <a:r>
              <a:rPr lang="en-US" altLang="zh-CN" dirty="0"/>
              <a:t>activity</a:t>
            </a:r>
            <a:r>
              <a:rPr lang="zh-CN" altLang="zh-CN" dirty="0"/>
              <a:t>节点增加属性</a:t>
            </a:r>
            <a:r>
              <a:rPr lang="en-US" altLang="zh-CN" dirty="0" err="1"/>
              <a:t>android:configChanges</a:t>
            </a:r>
            <a:r>
              <a:rPr lang="zh-CN" altLang="en-US" dirty="0"/>
              <a:t>，表示</a:t>
            </a:r>
            <a:r>
              <a:rPr lang="zh-CN" altLang="zh-CN" dirty="0"/>
              <a:t>某些情况</a:t>
            </a:r>
            <a:r>
              <a:rPr lang="zh-CN" altLang="en-US" dirty="0"/>
              <a:t>的</a:t>
            </a:r>
            <a:r>
              <a:rPr lang="zh-CN" altLang="zh-CN" dirty="0"/>
              <a:t>屏幕变更不用重启活动页面，只需调用</a:t>
            </a:r>
            <a:r>
              <a:rPr lang="en-US" altLang="zh-CN" dirty="0" err="1"/>
              <a:t>onConfigurationChanged</a:t>
            </a:r>
            <a:r>
              <a:rPr lang="zh-CN" altLang="zh-CN" dirty="0"/>
              <a:t>方法重新设定显示方式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故而只要给属性</a:t>
            </a:r>
            <a:r>
              <a:rPr lang="en-US" altLang="zh-CN" dirty="0" err="1"/>
              <a:t>android:configChanges</a:t>
            </a:r>
            <a:r>
              <a:rPr lang="zh-CN" altLang="zh-CN" dirty="0"/>
              <a:t>指定若干豁免情况，就能避免无谓的页面重启操作了。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748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822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zh-CN" sz="3600" dirty="0"/>
              <a:t>屏幕变更豁免情况的取值</a:t>
            </a:r>
            <a:endParaRPr lang="zh-CN" altLang="en-US" sz="36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746583"/>
              </p:ext>
            </p:extLst>
          </p:nvPr>
        </p:nvGraphicFramePr>
        <p:xfrm>
          <a:off x="838200" y="1690688"/>
          <a:ext cx="10515600" cy="4589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5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700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6977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configChanges</a:t>
                      </a: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属性的取值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touchscreen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触摸屏发生改变，一般不会发生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keyboard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键盘发生改变，例如使用了外部键盘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keyboardHidden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软键盘弹出或隐藏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navigation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导航发生改变，一般不会发生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327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screenLayout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屏幕的显示发生改变，例如使用了外部显示器，或者在全屏和分屏之间切换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fontScale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字体比例发生改变，例如在系统设置中调整默认字体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orientation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屏幕方向发生改变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697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screenSize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屏幕大小发生改变，比如在竖屏与横屏之间切换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22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11.10.3  </a:t>
            </a:r>
            <a:r>
              <a:rPr lang="zh-CN" altLang="en-US" sz="4000" dirty="0"/>
              <a:t>代码示例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从</a:t>
            </a:r>
            <a:r>
              <a:rPr lang="en-US" altLang="zh-CN" dirty="0" err="1"/>
              <a:t>VideoView</a:t>
            </a:r>
            <a:r>
              <a:rPr lang="zh-CN" altLang="zh-CN" dirty="0"/>
              <a:t>的集成效果来看，它与主流的影视播放器相比，还欠缺了许多高级的播放功能，包括但不限于：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）播放器的视频画面不会自动全屏显示。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）播放器无法控制调大和调小音量。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）播放器不会自动设置标题和背景。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为了</a:t>
            </a:r>
            <a:r>
              <a:rPr lang="zh-CN" altLang="en-US" dirty="0"/>
              <a:t>满足以上的高级功能，要求重写</a:t>
            </a:r>
            <a:r>
              <a:rPr lang="zh-CN" altLang="zh-CN" dirty="0"/>
              <a:t>视频视图</a:t>
            </a:r>
            <a:r>
              <a:rPr lang="en-US" altLang="zh-CN" dirty="0" err="1"/>
              <a:t>VideoView</a:t>
            </a:r>
            <a:r>
              <a:rPr lang="zh-CN" altLang="zh-CN" dirty="0"/>
              <a:t>，主要是对视频画面做功能方面的增强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  本</a:t>
            </a:r>
            <a:r>
              <a:rPr lang="zh-CN" altLang="en-US" dirty="0"/>
              <a:t>项目完整代码见</a:t>
            </a:r>
            <a:r>
              <a:rPr lang="en-US" altLang="zh-CN" dirty="0"/>
              <a:t>lecture_11_code</a:t>
            </a:r>
            <a:r>
              <a:rPr lang="zh-CN" altLang="en-US" dirty="0"/>
              <a:t>目录。</a:t>
            </a:r>
          </a:p>
        </p:txBody>
      </p:sp>
    </p:spTree>
    <p:extLst>
      <p:ext uri="{BB962C8B-B14F-4D97-AF65-F5344CB8AC3E}">
        <p14:creationId xmlns:p14="http://schemas.microsoft.com/office/powerpoint/2010/main" val="3308682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zh-CN" sz="3600" dirty="0"/>
              <a:t>影视播放界面的改造方案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7948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由视频视图</a:t>
            </a:r>
            <a:r>
              <a:rPr lang="en-US" altLang="zh-CN" dirty="0" err="1"/>
              <a:t>VideoView</a:t>
            </a:r>
            <a:r>
              <a:rPr lang="zh-CN" altLang="zh-CN" dirty="0"/>
              <a:t>派生出一个电影视图</a:t>
            </a:r>
            <a:r>
              <a:rPr lang="en-US" altLang="zh-CN" dirty="0" err="1"/>
              <a:t>MovieView</a:t>
            </a:r>
            <a:r>
              <a:rPr lang="zh-CN" altLang="zh-CN" dirty="0"/>
              <a:t>，并提供以下新增功能：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）重写尺寸测量方法</a:t>
            </a:r>
            <a:r>
              <a:rPr lang="en-US" altLang="zh-CN" dirty="0" err="1"/>
              <a:t>onMeasure</a:t>
            </a:r>
            <a:r>
              <a:rPr lang="zh-CN" altLang="zh-CN" dirty="0"/>
              <a:t>，实现自动全屏。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）重写触摸事件监听方法</a:t>
            </a:r>
            <a:r>
              <a:rPr lang="en-US" altLang="zh-CN" dirty="0" err="1"/>
              <a:t>onTouch</a:t>
            </a:r>
            <a:r>
              <a:rPr lang="zh-CN" altLang="zh-CN" dirty="0"/>
              <a:t>，用于弹出或关闭视频控制条。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）重写按键事件监听方法</a:t>
            </a:r>
            <a:r>
              <a:rPr lang="en-US" altLang="zh-CN" dirty="0" err="1"/>
              <a:t>onKeyDown</a:t>
            </a:r>
            <a:r>
              <a:rPr lang="zh-CN" altLang="zh-CN" dirty="0"/>
              <a:t>，用于调节音量的大小。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）补充新方法用于设置标题和背景。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）自动查找存储卡上已有的视频文件，并以列表形式展示。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865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095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影视播放器的播放效果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26" y="1690688"/>
            <a:ext cx="3527980" cy="198448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2" y="1690688"/>
            <a:ext cx="3528939" cy="1985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26" y="4304739"/>
            <a:ext cx="3527980" cy="19715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2" y="4304739"/>
            <a:ext cx="3528939" cy="19850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1353" y="37184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爱看剧场开始播放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49671" y="37113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爱看剧场正在播放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71353" y="63318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爱看剧场调节音量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449670" y="63318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爱看剧场默认背景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416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BBFDF0C-4E06-4517-8500-6D71D194C56D}"/>
              </a:ext>
            </a:extLst>
          </p:cNvPr>
          <p:cNvSpPr txBox="1"/>
          <p:nvPr/>
        </p:nvSpPr>
        <p:spPr>
          <a:xfrm>
            <a:off x="2729345" y="2479963"/>
            <a:ext cx="5749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/>
              <a:t>Thank You</a:t>
            </a:r>
            <a:endParaRPr lang="zh-CN" altLang="en-US" sz="6000" b="1"/>
          </a:p>
        </p:txBody>
      </p:sp>
    </p:spTree>
    <p:extLst>
      <p:ext uri="{BB962C8B-B14F-4D97-AF65-F5344CB8AC3E}">
        <p14:creationId xmlns:p14="http://schemas.microsoft.com/office/powerpoint/2010/main" val="187344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929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dirty="0"/>
              <a:t>画廊的展示效果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23" y="1685287"/>
            <a:ext cx="2494358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13" y="1679886"/>
            <a:ext cx="2497455" cy="43567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29423" y="62197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画廊展示第一张图片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99661" y="62197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画廊展示第二张图片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19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2AA55E18-72A0-41EE-8837-99948596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399" y="0"/>
            <a:ext cx="9085943" cy="69249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public class GalleryActivity extends AppCompatActivity implements OnItemClickListener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ImageView iv_gallery; // 声明一个用于展示大图的图像视图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Gallery gl_gallery; // 声明一个画廊视图对象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// 画廊需要的图片资源编号数组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int[] mImageRes =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R.drawable.scene1, R.drawable.scene2, R.drawable.scene3,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    R.drawable.scene4, R.drawable.scene5, R.drawable.scene6};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protected void onCreate(Bundle savedInstanceState)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super.onCreate(savedInstanceState);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setContentView(R.layout.activity_gallery);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从布局文件中获取名叫iv_gallery的图像视图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iv_gallery = findViewById(R.id.iv_gallery);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给图像视图设置图片的资源编号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iv_gallery.setImageResource(mImageRes[0]);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initGallery(); // 初始化画廊视图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private void initGallery()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int dip_pad = Utils.dip2px(this, 20);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从布局文件中获取名叫gl_gallery的画廊视图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 = findViewById(R.id.gl_gallery);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设置画廊的上下间距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gl_gallery.setPadding(0, dip_pad, 0, dip_pad);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设置画廊视图各单项之间的空白距离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gl_gallery.setSpacing(dip_pad);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设置画廊视图未选中部分的透明度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gl_gallery.setUnselectedAlpha(0.5f);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给画廊视图设置画廊适配器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gl_gallery.setAdapter(new GalleryAdapter(this, mImageRes));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给画廊视图设置单项点击监听器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gl_gallery.setOnItemClickListener(this);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public void onItemClick(AdapterView&lt;?&gt; parent, View view, int position, long id) {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// 在图像视图上面展示大图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    iv_gallery.setImageResource(mImageRes[position]);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00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38A7B9A-1F0F-4090-819E-7D858F30C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374" y="736775"/>
            <a:ext cx="8229600" cy="62478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&lt;RelativeLayout xmlns:android="http://schemas.android.com/apk/res/android"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android:layout_height="match_parent" 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&lt;ImageView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android:id="@+id/iv_gallery"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android:scaleType="fitXY" /&gt;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&lt;Gallery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android:id="@+id/gl_gallery"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android:layout_width="match_parent"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android:layout_height="wrap_content"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android:layout_alignParentBottom="true" /&gt;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&lt;/RelativeLayout&gt;</a:t>
            </a:r>
            <a:br>
              <a:rPr lang="zh-C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6D05FA17-2FB1-455A-A294-5C351544BA33}"/>
              </a:ext>
            </a:extLst>
          </p:cNvPr>
          <p:cNvSpPr txBox="1"/>
          <p:nvPr/>
        </p:nvSpPr>
        <p:spPr>
          <a:xfrm>
            <a:off x="0" y="252989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Gallery</a:t>
            </a:r>
            <a:r>
              <a:rPr lang="zh-CN" altLang="en-US" dirty="0"/>
              <a:t>示例布局文件</a:t>
            </a:r>
          </a:p>
        </p:txBody>
      </p:sp>
    </p:spTree>
    <p:extLst>
      <p:ext uri="{BB962C8B-B14F-4D97-AF65-F5344CB8AC3E}">
        <p14:creationId xmlns:p14="http://schemas.microsoft.com/office/powerpoint/2010/main" val="398428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/>
              <a:t>11.2  </a:t>
            </a:r>
            <a:r>
              <a:rPr lang="zh-CN" altLang="en-US" sz="4000" dirty="0"/>
              <a:t>图像切换器</a:t>
            </a:r>
            <a:r>
              <a:rPr lang="en-US" altLang="zh-CN" sz="4000" dirty="0" err="1"/>
              <a:t>ImageSwitcher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424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图像切换器</a:t>
            </a:r>
            <a:r>
              <a:rPr lang="en-US" altLang="zh-CN" dirty="0" err="1"/>
              <a:t>ImageSwitcher</a:t>
            </a:r>
            <a:r>
              <a:rPr lang="zh-CN" altLang="en-US" dirty="0"/>
              <a:t>能够</a:t>
            </a:r>
            <a:r>
              <a:rPr lang="zh-CN" altLang="zh-CN" dirty="0"/>
              <a:t>实现前后图片的切换动画</a:t>
            </a:r>
            <a:r>
              <a:rPr lang="zh-CN" altLang="en-US" dirty="0"/>
              <a:t>，它</a:t>
            </a:r>
            <a:r>
              <a:rPr lang="zh-CN" altLang="zh-CN" dirty="0"/>
              <a:t>继承自视图动画器</a:t>
            </a:r>
            <a:r>
              <a:rPr lang="en-US" altLang="zh-CN" dirty="0" err="1"/>
              <a:t>ViewAnimator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同样源于</a:t>
            </a:r>
            <a:r>
              <a:rPr lang="en-US" altLang="zh-CN" dirty="0" err="1"/>
              <a:t>ViewAnimator</a:t>
            </a:r>
            <a:r>
              <a:rPr lang="zh-CN" altLang="en-US" dirty="0"/>
              <a:t>的有下列</a:t>
            </a:r>
            <a:r>
              <a:rPr lang="en-US" altLang="zh-CN" dirty="0"/>
              <a:t>3</a:t>
            </a:r>
            <a:r>
              <a:rPr lang="zh-CN" altLang="en-US" dirty="0"/>
              <a:t>种切换器：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图像切换器</a:t>
            </a:r>
            <a:r>
              <a:rPr lang="en-US" altLang="zh-CN" dirty="0" err="1"/>
              <a:t>ImageSwitcher</a:t>
            </a:r>
            <a:r>
              <a:rPr lang="zh-CN" altLang="zh-CN" dirty="0"/>
              <a:t>，用来承载前后两个图像的变换动画；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文本切换器</a:t>
            </a:r>
            <a:r>
              <a:rPr lang="en-US" altLang="zh-CN" dirty="0" err="1"/>
              <a:t>TextSwitcher</a:t>
            </a:r>
            <a:r>
              <a:rPr lang="zh-CN" altLang="en-US" dirty="0"/>
              <a:t>，</a:t>
            </a:r>
            <a:r>
              <a:rPr lang="zh-CN" altLang="zh-CN" dirty="0"/>
              <a:t>用来承载前后两个文本的变换动画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zh-CN" dirty="0"/>
              <a:t>飞掠视图</a:t>
            </a:r>
            <a:r>
              <a:rPr lang="en-US" altLang="zh-CN" dirty="0" err="1"/>
              <a:t>ViewFlipper</a:t>
            </a:r>
            <a:r>
              <a:rPr lang="zh-CN" altLang="en-US" dirty="0"/>
              <a:t>，</a:t>
            </a:r>
            <a:r>
              <a:rPr lang="zh-CN" altLang="zh-CN" dirty="0"/>
              <a:t>用来承载前后两个视图的变换动画。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75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3378</Words>
  <Application>Microsoft Office PowerPoint</Application>
  <PresentationFormat>宽屏</PresentationFormat>
  <Paragraphs>330</Paragraphs>
  <Slides>56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MS PGothic</vt:lpstr>
      <vt:lpstr>等线</vt:lpstr>
      <vt:lpstr>黑体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Office 主题</vt:lpstr>
      <vt:lpstr>Bitmap Image</vt:lpstr>
      <vt:lpstr>第11章 多媒体</vt:lpstr>
      <vt:lpstr>相    册</vt:lpstr>
      <vt:lpstr>11.1  画廊Gallery</vt:lpstr>
      <vt:lpstr>如何使用画廊</vt:lpstr>
      <vt:lpstr>使用画廊的编码步骤</vt:lpstr>
      <vt:lpstr>画廊的展示效果</vt:lpstr>
      <vt:lpstr>PowerPoint 演示文稿</vt:lpstr>
      <vt:lpstr>PowerPoint 演示文稿</vt:lpstr>
      <vt:lpstr>11.2  图像切换器ImageSwitcher</vt:lpstr>
      <vt:lpstr>如何使用图像切换器</vt:lpstr>
      <vt:lpstr>使用图像切换器的编码步骤</vt:lpstr>
      <vt:lpstr>图像切换器的播放效果</vt:lpstr>
      <vt:lpstr>PowerPoint 演示文稿</vt:lpstr>
      <vt:lpstr>11.3  图片查看器CardView</vt:lpstr>
      <vt:lpstr>卡片视图的展示效果</vt:lpstr>
      <vt:lpstr>PowerPoint 演示文稿</vt:lpstr>
      <vt:lpstr>PowerPoint 演示文稿</vt:lpstr>
      <vt:lpstr>音频播放</vt:lpstr>
      <vt:lpstr>11.4 铃声Ringtone</vt:lpstr>
      <vt:lpstr>如何使用Ringtone</vt:lpstr>
      <vt:lpstr>PowerPoint 演示文稿</vt:lpstr>
      <vt:lpstr>PowerPoint 演示文稿</vt:lpstr>
      <vt:lpstr>11.5  声音池SoundPool</vt:lpstr>
      <vt:lpstr>如何使用SoundPool</vt:lpstr>
      <vt:lpstr>PowerPoint 演示文稿</vt:lpstr>
      <vt:lpstr>11.6  音轨录播AudioTrack</vt:lpstr>
      <vt:lpstr>如何使用AudioRecord</vt:lpstr>
      <vt:lpstr>如何使用AudioTrack</vt:lpstr>
      <vt:lpstr>PowerPoint 演示文稿</vt:lpstr>
      <vt:lpstr>PowerPoint 演示文稿</vt:lpstr>
      <vt:lpstr>视频播放</vt:lpstr>
      <vt:lpstr>11.7 视频视图 VideoView</vt:lpstr>
      <vt:lpstr>如何使用VideoView</vt:lpstr>
      <vt:lpstr>如何使用VideoView</vt:lpstr>
      <vt:lpstr>视频视图的播放效果</vt:lpstr>
      <vt:lpstr>PowerPoint 演示文稿</vt:lpstr>
      <vt:lpstr>11.8  媒体控制条MediaController</vt:lpstr>
      <vt:lpstr>如何使用MediaController</vt:lpstr>
      <vt:lpstr>如何集成VideoView与MediaController</vt:lpstr>
      <vt:lpstr>媒体控制条的播放效果</vt:lpstr>
      <vt:lpstr>PowerPoint 演示文稿</vt:lpstr>
      <vt:lpstr>11.9 自定义播放控制条</vt:lpstr>
      <vt:lpstr>视频控制条的定制要求</vt:lpstr>
      <vt:lpstr>如何关联视频视图和视频控制条</vt:lpstr>
      <vt:lpstr>视频控制条的播放效果</vt:lpstr>
      <vt:lpstr>PowerPoint 演示文稿</vt:lpstr>
      <vt:lpstr>11.10  实战项目：影视播放器——爱看剧场</vt:lpstr>
      <vt:lpstr>11.10.1  设计思路</vt:lpstr>
      <vt:lpstr>某影视App的全屏播放界面</vt:lpstr>
      <vt:lpstr>影视播放器用到的控件与技术</vt:lpstr>
      <vt:lpstr>11.10.2  小知识：竖屏与横屏切换</vt:lpstr>
      <vt:lpstr>屏幕变更豁免情况的取值</vt:lpstr>
      <vt:lpstr>11.10.3  代码示例</vt:lpstr>
      <vt:lpstr>影视播放界面的改造方案</vt:lpstr>
      <vt:lpstr>影视播放器的播放效果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第13章 多媒体</dc:title>
  <dc:creator>ouyangshen</dc:creator>
  <cp:lastModifiedBy>raoyunbo</cp:lastModifiedBy>
  <cp:revision>115</cp:revision>
  <dcterms:created xsi:type="dcterms:W3CDTF">2018-06-26T06:44:13Z</dcterms:created>
  <dcterms:modified xsi:type="dcterms:W3CDTF">2019-01-28T14:45:40Z</dcterms:modified>
</cp:coreProperties>
</file>